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3"/>
  </p:notesMasterIdLst>
  <p:handoutMasterIdLst>
    <p:handoutMasterId r:id="rId24"/>
  </p:handoutMasterIdLst>
  <p:sldIdLst>
    <p:sldId id="256" r:id="rId2"/>
    <p:sldId id="280" r:id="rId3"/>
    <p:sldId id="282" r:id="rId4"/>
    <p:sldId id="301" r:id="rId5"/>
    <p:sldId id="257" r:id="rId6"/>
    <p:sldId id="281" r:id="rId7"/>
    <p:sldId id="299" r:id="rId8"/>
    <p:sldId id="302" r:id="rId9"/>
    <p:sldId id="300" r:id="rId10"/>
    <p:sldId id="263" r:id="rId11"/>
    <p:sldId id="264" r:id="rId12"/>
    <p:sldId id="306" r:id="rId13"/>
    <p:sldId id="309" r:id="rId14"/>
    <p:sldId id="310" r:id="rId15"/>
    <p:sldId id="308" r:id="rId16"/>
    <p:sldId id="305" r:id="rId17"/>
    <p:sldId id="307" r:id="rId18"/>
    <p:sldId id="304" r:id="rId19"/>
    <p:sldId id="303" r:id="rId20"/>
    <p:sldId id="311" r:id="rId21"/>
    <p:sldId id="279" r:id="rId2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riya Hoffman" initials="JH" lastIdx="1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4660"/>
  </p:normalViewPr>
  <p:slideViewPr>
    <p:cSldViewPr snapToGrid="0" snapToObjects="1">
      <p:cViewPr varScale="1">
        <p:scale>
          <a:sx n="69" d="100"/>
          <a:sy n="69" d="100"/>
        </p:scale>
        <p:origin x="-136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443E257-2A33-4302-AD1C-7A2FD331FD7B}" type="datetimeFigureOut">
              <a:rPr lang="en-US" smtClean="0"/>
              <a:t>3/18/2016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2FB8E6D-004A-4913-9E77-EA7E5C03F4C2}" type="slidenum">
              <a:rPr lang="en-US" smtClean="0"/>
              <a:t>‹#›</a:t>
            </a:fld>
            <a:endParaRPr lang="en-US"/>
          </a:p>
        </p:txBody>
      </p:sp>
    </p:spTree>
    <p:extLst>
      <p:ext uri="{BB962C8B-B14F-4D97-AF65-F5344CB8AC3E}">
        <p14:creationId xmlns:p14="http://schemas.microsoft.com/office/powerpoint/2010/main" val="19120617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89096DD-AEF1-4462-8225-ADBBF7C98A65}" type="datetimeFigureOut">
              <a:rPr lang="en-US" smtClean="0"/>
              <a:t>3/18/2016</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0C62A78-63A8-4600-B578-CEFAA82503C6}" type="slidenum">
              <a:rPr lang="en-US" smtClean="0"/>
              <a:t>‹#›</a:t>
            </a:fld>
            <a:endParaRPr lang="en-US"/>
          </a:p>
        </p:txBody>
      </p:sp>
    </p:spTree>
    <p:extLst>
      <p:ext uri="{BB962C8B-B14F-4D97-AF65-F5344CB8AC3E}">
        <p14:creationId xmlns:p14="http://schemas.microsoft.com/office/powerpoint/2010/main" val="3933714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C62A78-63A8-4600-B578-CEFAA82503C6}" type="slidenum">
              <a:rPr lang="en-US" smtClean="0"/>
              <a:t>11</a:t>
            </a:fld>
            <a:endParaRPr lang="en-US"/>
          </a:p>
        </p:txBody>
      </p:sp>
    </p:spTree>
    <p:extLst>
      <p:ext uri="{BB962C8B-B14F-4D97-AF65-F5344CB8AC3E}">
        <p14:creationId xmlns:p14="http://schemas.microsoft.com/office/powerpoint/2010/main" val="19721183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C62A78-63A8-4600-B578-CEFAA82503C6}" type="slidenum">
              <a:rPr lang="en-US" smtClean="0"/>
              <a:t>20</a:t>
            </a:fld>
            <a:endParaRPr lang="en-US"/>
          </a:p>
        </p:txBody>
      </p:sp>
    </p:spTree>
    <p:extLst>
      <p:ext uri="{BB962C8B-B14F-4D97-AF65-F5344CB8AC3E}">
        <p14:creationId xmlns:p14="http://schemas.microsoft.com/office/powerpoint/2010/main" val="1173770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C62A78-63A8-4600-B578-CEFAA82503C6}" type="slidenum">
              <a:rPr lang="en-US" smtClean="0"/>
              <a:t>12</a:t>
            </a:fld>
            <a:endParaRPr lang="en-US"/>
          </a:p>
        </p:txBody>
      </p:sp>
    </p:spTree>
    <p:extLst>
      <p:ext uri="{BB962C8B-B14F-4D97-AF65-F5344CB8AC3E}">
        <p14:creationId xmlns:p14="http://schemas.microsoft.com/office/powerpoint/2010/main" val="4014037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C62A78-63A8-4600-B578-CEFAA82503C6}" type="slidenum">
              <a:rPr lang="en-US" smtClean="0"/>
              <a:t>13</a:t>
            </a:fld>
            <a:endParaRPr lang="en-US"/>
          </a:p>
        </p:txBody>
      </p:sp>
    </p:spTree>
    <p:extLst>
      <p:ext uri="{BB962C8B-B14F-4D97-AF65-F5344CB8AC3E}">
        <p14:creationId xmlns:p14="http://schemas.microsoft.com/office/powerpoint/2010/main" val="1469018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C62A78-63A8-4600-B578-CEFAA82503C6}" type="slidenum">
              <a:rPr lang="en-US" smtClean="0"/>
              <a:t>14</a:t>
            </a:fld>
            <a:endParaRPr lang="en-US"/>
          </a:p>
        </p:txBody>
      </p:sp>
    </p:spTree>
    <p:extLst>
      <p:ext uri="{BB962C8B-B14F-4D97-AF65-F5344CB8AC3E}">
        <p14:creationId xmlns:p14="http://schemas.microsoft.com/office/powerpoint/2010/main" val="2768630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C62A78-63A8-4600-B578-CEFAA82503C6}" type="slidenum">
              <a:rPr lang="en-US" smtClean="0"/>
              <a:t>15</a:t>
            </a:fld>
            <a:endParaRPr lang="en-US"/>
          </a:p>
        </p:txBody>
      </p:sp>
    </p:spTree>
    <p:extLst>
      <p:ext uri="{BB962C8B-B14F-4D97-AF65-F5344CB8AC3E}">
        <p14:creationId xmlns:p14="http://schemas.microsoft.com/office/powerpoint/2010/main" val="29923298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C62A78-63A8-4600-B578-CEFAA82503C6}" type="slidenum">
              <a:rPr lang="en-US" smtClean="0"/>
              <a:t>16</a:t>
            </a:fld>
            <a:endParaRPr lang="en-US"/>
          </a:p>
        </p:txBody>
      </p:sp>
    </p:spTree>
    <p:extLst>
      <p:ext uri="{BB962C8B-B14F-4D97-AF65-F5344CB8AC3E}">
        <p14:creationId xmlns:p14="http://schemas.microsoft.com/office/powerpoint/2010/main" val="1323914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C62A78-63A8-4600-B578-CEFAA82503C6}" type="slidenum">
              <a:rPr lang="en-US" smtClean="0"/>
              <a:t>17</a:t>
            </a:fld>
            <a:endParaRPr lang="en-US"/>
          </a:p>
        </p:txBody>
      </p:sp>
    </p:spTree>
    <p:extLst>
      <p:ext uri="{BB962C8B-B14F-4D97-AF65-F5344CB8AC3E}">
        <p14:creationId xmlns:p14="http://schemas.microsoft.com/office/powerpoint/2010/main" val="33237877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C62A78-63A8-4600-B578-CEFAA82503C6}" type="slidenum">
              <a:rPr lang="en-US" smtClean="0"/>
              <a:t>18</a:t>
            </a:fld>
            <a:endParaRPr lang="en-US"/>
          </a:p>
        </p:txBody>
      </p:sp>
    </p:spTree>
    <p:extLst>
      <p:ext uri="{BB962C8B-B14F-4D97-AF65-F5344CB8AC3E}">
        <p14:creationId xmlns:p14="http://schemas.microsoft.com/office/powerpoint/2010/main" val="41745576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C62A78-63A8-4600-B578-CEFAA82503C6}" type="slidenum">
              <a:rPr lang="en-US" smtClean="0"/>
              <a:t>19</a:t>
            </a:fld>
            <a:endParaRPr lang="en-US"/>
          </a:p>
        </p:txBody>
      </p:sp>
    </p:spTree>
    <p:extLst>
      <p:ext uri="{BB962C8B-B14F-4D97-AF65-F5344CB8AC3E}">
        <p14:creationId xmlns:p14="http://schemas.microsoft.com/office/powerpoint/2010/main" val="10598329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 name="Group 10"/>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5" name="Snip Single Corner Rectangle 14"/>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3" name="Teardrop 12"/>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33CEFC03-243E-E44F-A16C-A889B6909F43}" type="datetimeFigureOut">
              <a:rPr lang="en-US" smtClean="0"/>
              <a:t>3/18/2016</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pic>
        <p:nvPicPr>
          <p:cNvPr id="8" name="Picture 7"/>
          <p:cNvPicPr>
            <a:picLocks noChangeAspect="1"/>
          </p:cNvPicPr>
          <p:nvPr userDrawn="1"/>
        </p:nvPicPr>
        <p:blipFill>
          <a:blip r:embed="rId2"/>
          <a:stretch>
            <a:fillRect/>
          </a:stretch>
        </p:blipFill>
        <p:spPr>
          <a:xfrm>
            <a:off x="6617151" y="211166"/>
            <a:ext cx="2326340" cy="116415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10"/>
          <p:cNvGrpSpPr/>
          <p:nvPr/>
        </p:nvGrpSpPr>
        <p:grpSpPr>
          <a:xfrm>
            <a:off x="228600" y="228600"/>
            <a:ext cx="4251960" cy="6387352"/>
            <a:chOff x="228600" y="228600"/>
            <a:chExt cx="4251960" cy="6387352"/>
          </a:xfrm>
        </p:grpSpPr>
        <p:sp>
          <p:nvSpPr>
            <p:cNvPr id="12" name="Snip Diagonal Corner Rectangle 11"/>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Teardrop 12"/>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2176272"/>
            <a:ext cx="3657600" cy="1161288"/>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flipH="1">
            <a:off x="4654475" y="228600"/>
            <a:ext cx="4251960" cy="6391656"/>
          </a:xfrm>
          <a:prstGeom prst="snip2DiagRect">
            <a:avLst>
              <a:gd name="adj1" fmla="val 0"/>
              <a:gd name="adj2" fmla="val 4017"/>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3342401"/>
            <a:ext cx="3657600" cy="2595282"/>
          </a:xfrm>
        </p:spPr>
        <p:txBody>
          <a:bodyPr>
            <a:normAutofit/>
          </a:bodyPr>
          <a:lstStyle>
            <a:lvl1pPr marL="0" indent="0">
              <a:lnSpc>
                <a:spcPct val="110000"/>
              </a:lnSpc>
              <a:spcBef>
                <a:spcPts val="60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58952" y="6300216"/>
            <a:ext cx="1298448" cy="365125"/>
          </a:xfrm>
        </p:spPr>
        <p:txBody>
          <a:bodyPr/>
          <a:lstStyle/>
          <a:p>
            <a:fld id="{33CEFC03-243E-E44F-A16C-A889B6909F43}" type="datetimeFigureOut">
              <a:rPr lang="en-US" smtClean="0"/>
              <a:t>3/18/2016</a:t>
            </a:fld>
            <a:endParaRPr lang="en-US"/>
          </a:p>
        </p:txBody>
      </p:sp>
      <p:sp>
        <p:nvSpPr>
          <p:cNvPr id="6" name="Footer Placeholder 5"/>
          <p:cNvSpPr>
            <a:spLocks noGrp="1"/>
          </p:cNvSpPr>
          <p:nvPr>
            <p:ph type="ftr" sz="quarter" idx="11"/>
          </p:nvPr>
        </p:nvSpPr>
        <p:spPr>
          <a:xfrm>
            <a:off x="2057400" y="6300216"/>
            <a:ext cx="2340864" cy="365125"/>
          </a:xfrm>
        </p:spPr>
        <p:txBody>
          <a:bodyPr/>
          <a:lstStyle/>
          <a:p>
            <a:endParaRPr lang="en-US"/>
          </a:p>
        </p:txBody>
      </p:sp>
      <p:sp>
        <p:nvSpPr>
          <p:cNvPr id="7" name="Slide Number Placeholder 6"/>
          <p:cNvSpPr>
            <a:spLocks noGrp="1"/>
          </p:cNvSpPr>
          <p:nvPr>
            <p:ph type="sldNum" sz="quarter" idx="12"/>
          </p:nvPr>
        </p:nvSpPr>
        <p:spPr>
          <a:xfrm>
            <a:off x="301752" y="6300216"/>
            <a:ext cx="448056" cy="365125"/>
          </a:xfrm>
        </p:spPr>
        <p:txBody>
          <a:bodyPr/>
          <a:lstStyle>
            <a:lvl1pPr algn="l">
              <a:defRPr/>
            </a:lvl1pPr>
          </a:lstStyle>
          <a:p>
            <a:fld id="{D72A0F89-8011-CA49-AA0D-0818B31F175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9" name="Snip Diagonal Corner Rectangle 8"/>
          <p:cNvSpPr/>
          <p:nvPr/>
        </p:nvSpPr>
        <p:spPr>
          <a:xfrm flipV="1">
            <a:off x="228600" y="4648200"/>
            <a:ext cx="8686800" cy="1963271"/>
          </a:xfrm>
          <a:prstGeom prst="snip2DiagRect">
            <a:avLst>
              <a:gd name="adj1" fmla="val 0"/>
              <a:gd name="adj2" fmla="val 937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4648200"/>
            <a:ext cx="8153400" cy="609600"/>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33CEFC03-243E-E44F-A16C-A889B6909F43}" type="datetimeFigureOut">
              <a:rPr lang="en-US" smtClean="0"/>
              <a:t>3/18/2016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2A0F89-8011-CA49-AA0D-0818B31F175B}" type="slidenum">
              <a:rPr lang="en-US" smtClean="0"/>
              <a:t>‹#›</a:t>
            </a:fld>
            <a:endParaRPr lang="en-US"/>
          </a:p>
        </p:txBody>
      </p:sp>
      <p:sp>
        <p:nvSpPr>
          <p:cNvPr id="7" name="Text Placeholder 3"/>
          <p:cNvSpPr>
            <a:spLocks noGrp="1"/>
          </p:cNvSpPr>
          <p:nvPr>
            <p:ph type="body" sz="half" idx="2"/>
          </p:nvPr>
        </p:nvSpPr>
        <p:spPr>
          <a:xfrm>
            <a:off x="457200" y="5257799"/>
            <a:ext cx="8156448" cy="820272"/>
          </a:xfrm>
        </p:spPr>
        <p:txBody>
          <a:bodyPr>
            <a:normAutofit/>
          </a:bodyPr>
          <a:lstStyle>
            <a:lvl1pPr marL="0" indent="0">
              <a:lnSpc>
                <a:spcPct val="110000"/>
              </a:lnSpc>
              <a:spcBef>
                <a:spcPct val="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Picture Placeholder 2"/>
          <p:cNvSpPr>
            <a:spLocks noGrp="1"/>
          </p:cNvSpPr>
          <p:nvPr>
            <p:ph type="pic" idx="1"/>
          </p:nvPr>
        </p:nvSpPr>
        <p:spPr>
          <a:xfrm flipH="1">
            <a:off x="228600" y="228600"/>
            <a:ext cx="8677835" cy="4267200"/>
          </a:xfrm>
          <a:prstGeom prst="snip2DiagRect">
            <a:avLst>
              <a:gd name="adj1" fmla="val 0"/>
              <a:gd name="adj2" fmla="val 4332"/>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3CEFC03-243E-E44F-A16C-A889B6909F43}" type="datetimeFigureOut">
              <a:rPr lang="en-US" smtClean="0"/>
              <a:t>3/18/2016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2A0F89-8011-CA49-AA0D-0818B31F175B}"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3CEFC03-243E-E44F-A16C-A889B6909F43}"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A0F89-8011-CA49-AA0D-0818B31F175B}"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8" name="Snip Diagonal Corner Rectangle 7"/>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467600" y="838201"/>
            <a:ext cx="1219200" cy="5105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838201"/>
            <a:ext cx="6307138" cy="51054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3CEFC03-243E-E44F-A16C-A889B6909F43}"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A0F89-8011-CA49-AA0D-0818B31F175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3CEFC03-243E-E44F-A16C-A889B6909F43}"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2A0F89-8011-CA49-AA0D-0818B31F175B}" type="slidenum">
              <a:rPr lang="en-US" smtClean="0"/>
              <a:t>‹#›</a:t>
            </a:fld>
            <a:endParaRPr lang="en-US"/>
          </a:p>
        </p:txBody>
      </p:sp>
      <p:pic>
        <p:nvPicPr>
          <p:cNvPr id="7" name="Picture 6"/>
          <p:cNvPicPr>
            <a:picLocks noChangeAspect="1"/>
          </p:cNvPicPr>
          <p:nvPr userDrawn="1"/>
        </p:nvPicPr>
        <p:blipFill>
          <a:blip r:embed="rId2"/>
          <a:stretch>
            <a:fillRect/>
          </a:stretch>
        </p:blipFill>
        <p:spPr>
          <a:xfrm>
            <a:off x="6672217" y="295833"/>
            <a:ext cx="2243183" cy="1122541"/>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6" name="Group 14"/>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7" name="Snip Single Corner Rectangle 16"/>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6" name="Teardrop 15"/>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33CEFC03-243E-E44F-A16C-A889B6909F43}" type="datetimeFigureOut">
              <a:rPr lang="en-US" smtClean="0"/>
              <a:t>3/18/2016</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
        <p:nvSpPr>
          <p:cNvPr id="12" name="Picture Placeholder 11"/>
          <p:cNvSpPr>
            <a:spLocks noGrp="1"/>
          </p:cNvSpPr>
          <p:nvPr>
            <p:ph type="pic" sz="quarter" idx="12"/>
          </p:nvPr>
        </p:nvSpPr>
        <p:spPr>
          <a:xfrm>
            <a:off x="0" y="676835"/>
            <a:ext cx="7543800" cy="2587752"/>
          </a:xfrm>
          <a:effectLst>
            <a:outerShdw blurRad="50800" dist="63500" dir="2700000" algn="tl" rotWithShape="0">
              <a:prstClr val="black">
                <a:alpha val="50000"/>
              </a:prstClr>
            </a:outerShdw>
          </a:effectLst>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6" name="Group 6"/>
          <p:cNvGrpSpPr/>
          <p:nvPr/>
        </p:nvGrpSpPr>
        <p:grpSpPr>
          <a:xfrm flipH="1">
            <a:off x="1600199" y="2126877"/>
            <a:ext cx="75438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0" name="Snip Single Corner Rectangle 9"/>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 name="Teardrop 8"/>
            <p:cNvSpPr/>
            <p:nvPr/>
          </p:nvSpPr>
          <p:spPr>
            <a:xfrm flipH="1">
              <a:off x="22859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1736105" y="2653553"/>
            <a:ext cx="5870448" cy="14721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tx1">
                    <a:lumMod val="90000"/>
                    <a:lumOff val="10000"/>
                  </a:schemeClr>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736105" y="4134881"/>
            <a:ext cx="5870448" cy="576072"/>
          </a:xfrm>
        </p:spPr>
        <p:txBody>
          <a:bodyPr vert="horz" lIns="91440" tIns="45720" rIns="91440" bIns="45720" rtlCol="0">
            <a:normAutofit/>
          </a:bodyPr>
          <a:lstStyle>
            <a:lvl1pPr marL="0" indent="0" algn="l" defTabSz="914400" rtl="0" eaLnBrk="1" latinLnBrk="0" hangingPunct="1">
              <a:spcBef>
                <a:spcPts val="0"/>
              </a:spcBef>
              <a:buClr>
                <a:schemeClr val="accent1"/>
              </a:buClr>
              <a:buSzPct val="90000"/>
              <a:buFont typeface="Wingdings 2" pitchFamily="18" charset="2"/>
              <a:buNone/>
              <a:defRPr sz="1400" kern="1200">
                <a:solidFill>
                  <a:schemeClr val="tx1">
                    <a:lumMod val="90000"/>
                    <a:lumOff val="10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rot="16200000">
            <a:off x="8033590" y="3475037"/>
            <a:ext cx="1828801" cy="365125"/>
          </a:xfrm>
        </p:spPr>
        <p:txBody>
          <a:bodyPr vert="horz" lIns="91440" tIns="0" rIns="91440" bIns="0" rtlCol="0" anchor="t" anchorCtr="0"/>
          <a:lstStyle>
            <a:lvl1pPr marL="0" algn="l" defTabSz="914400" rtl="0" eaLnBrk="1" latinLnBrk="0" hangingPunct="1">
              <a:defRPr sz="1100" b="1" kern="1200">
                <a:solidFill>
                  <a:schemeClr val="bg1">
                    <a:lumMod val="75000"/>
                  </a:schemeClr>
                </a:solidFill>
                <a:latin typeface="+mn-lt"/>
                <a:ea typeface="+mn-ea"/>
                <a:cs typeface="+mn-cs"/>
              </a:defRPr>
            </a:lvl1pPr>
          </a:lstStyle>
          <a:p>
            <a:endParaRPr lang="en-US"/>
          </a:p>
        </p:txBody>
      </p:sp>
      <p:sp>
        <p:nvSpPr>
          <p:cNvPr id="4" name="Date Placeholder 3"/>
          <p:cNvSpPr>
            <a:spLocks noGrp="1"/>
          </p:cNvSpPr>
          <p:nvPr>
            <p:ph type="dt" sz="half" idx="10"/>
          </p:nvPr>
        </p:nvSpPr>
        <p:spPr>
          <a:xfrm rot="16200000">
            <a:off x="7658009" y="3475037"/>
            <a:ext cx="1828800" cy="365125"/>
          </a:xfrm>
        </p:spPr>
        <p:txBody>
          <a:bodyPr vert="horz" lIns="91440" tIns="0" rIns="91440" bIns="0" rtlCol="0" anchor="b" anchorCtr="0"/>
          <a:lstStyle>
            <a:lvl1pPr marL="0" algn="l" defTabSz="914400" rtl="0" eaLnBrk="1" latinLnBrk="0" hangingPunct="1">
              <a:defRPr sz="1400" b="1" kern="1200">
                <a:solidFill>
                  <a:schemeClr val="bg1">
                    <a:lumMod val="50000"/>
                  </a:schemeClr>
                </a:solidFill>
                <a:latin typeface="+mn-lt"/>
                <a:ea typeface="+mn-ea"/>
                <a:cs typeface="+mn-cs"/>
              </a:defRPr>
            </a:lvl1pPr>
          </a:lstStyle>
          <a:p>
            <a:fld id="{33CEFC03-243E-E44F-A16C-A889B6909F43}" type="datetimeFigureOut">
              <a:rPr lang="en-US" smtClean="0"/>
              <a:t>3/18/2016</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Snip Diagonal Corner Rectangle 10"/>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Snip Diagonal Corner Rectangle 11"/>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779461" y="1981201"/>
            <a:ext cx="3657600" cy="3975100"/>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05351" y="1981201"/>
            <a:ext cx="3657600" cy="3975100"/>
          </a:xfrm>
        </p:spPr>
        <p:txBody>
          <a:bodyPr>
            <a:normAutofit/>
          </a:bodyPr>
          <a:lstStyle>
            <a:lvl1pPr>
              <a:defRPr sz="2200"/>
            </a:lvl1pPr>
            <a:lvl2pPr>
              <a:defRPr sz="2000"/>
            </a:lvl2pPr>
            <a:lvl3pPr>
              <a:defRPr sz="1800"/>
            </a:lvl3pPr>
            <a:lvl4pPr>
              <a:defRPr sz="1800"/>
            </a:lvl4pPr>
            <a:lvl5pPr>
              <a:defRPr sz="1800"/>
            </a:lvl5pPr>
            <a:lvl6pPr marL="1946275" indent="-344488">
              <a:defRPr sz="1800"/>
            </a:lvl6pPr>
            <a:lvl7pPr marL="1946275" indent="-344488">
              <a:defRPr sz="1800"/>
            </a:lvl7pPr>
            <a:lvl8pPr marL="1946275" indent="-344488">
              <a:defRPr sz="1800"/>
            </a:lvl8pPr>
            <a:lvl9pPr marL="1946275"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33CEFC03-243E-E44F-A16C-A889B6909F43}" type="datetimeFigureOut">
              <a:rPr lang="en-US" smtClean="0"/>
              <a:t>3/18/2016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2A0F89-8011-CA49-AA0D-0818B31F175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Snip Diagonal Corner Rectangle 11"/>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Snip Diagonal Corner Rectangle 12"/>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1"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1"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33CEFC03-243E-E44F-A16C-A889B6909F43}" type="datetimeFigureOut">
              <a:rPr lang="en-US" smtClean="0"/>
              <a:t>3/18/2016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2A0F89-8011-CA49-AA0D-0818B31F175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33CEFC03-243E-E44F-A16C-A889B6909F43}" type="datetimeFigureOut">
              <a:rPr lang="en-US" smtClean="0"/>
              <a:t>3/18/2016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2A0F89-8011-CA49-AA0D-0818B31F175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nip Diagonal Corner Rectangle 5"/>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33CEFC03-243E-E44F-A16C-A889B6909F43}" type="datetimeFigureOut">
              <a:rPr lang="en-US" smtClean="0"/>
              <a:t>3/18/2016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2A0F89-8011-CA49-AA0D-0818B31F175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1"/>
          <p:cNvGrpSpPr/>
          <p:nvPr/>
        </p:nvGrpSpPr>
        <p:grpSpPr>
          <a:xfrm>
            <a:off x="228600" y="228600"/>
            <a:ext cx="4251960" cy="6387352"/>
            <a:chOff x="228600" y="228600"/>
            <a:chExt cx="4251960" cy="6387352"/>
          </a:xfrm>
        </p:grpSpPr>
        <p:sp>
          <p:nvSpPr>
            <p:cNvPr id="13" name="Snip Diagonal Corner Rectangle 12"/>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ardrop 13"/>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5" name="Snip Diagonal Corner Rectangle 14"/>
          <p:cNvSpPr/>
          <p:nvPr/>
        </p:nvSpPr>
        <p:spPr>
          <a:xfrm flipV="1">
            <a:off x="46482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25780" y="2177303"/>
            <a:ext cx="3657600" cy="1162050"/>
          </a:xfrm>
        </p:spPr>
        <p:txBody>
          <a:bodyPr anchor="b">
            <a:normAutofit/>
          </a:bodyPr>
          <a:lstStyle>
            <a:lvl1pPr algn="l">
              <a:defRPr sz="3000" b="0">
                <a:solidFill>
                  <a:schemeClr val="accent1"/>
                </a:solidFill>
              </a:defRPr>
            </a:lvl1pPr>
          </a:lstStyle>
          <a:p>
            <a:r>
              <a:rPr lang="en-US" smtClean="0"/>
              <a:t>Click to edit Master title style</a:t>
            </a:r>
            <a:endParaRPr/>
          </a:p>
        </p:txBody>
      </p:sp>
      <p:sp>
        <p:nvSpPr>
          <p:cNvPr id="3" name="Content Placeholder 2"/>
          <p:cNvSpPr>
            <a:spLocks noGrp="1"/>
          </p:cNvSpPr>
          <p:nvPr>
            <p:ph idx="1"/>
          </p:nvPr>
        </p:nvSpPr>
        <p:spPr>
          <a:xfrm>
            <a:off x="4945380" y="609600"/>
            <a:ext cx="3657600" cy="53340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25780" y="3352799"/>
            <a:ext cx="3657600" cy="2590801"/>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62000" y="6297706"/>
            <a:ext cx="1295400" cy="365125"/>
          </a:xfrm>
        </p:spPr>
        <p:txBody>
          <a:bodyPr/>
          <a:lstStyle/>
          <a:p>
            <a:fld id="{33CEFC03-243E-E44F-A16C-A889B6909F43}" type="datetimeFigureOut">
              <a:rPr lang="en-US" smtClean="0"/>
              <a:t>3/18/2016</a:t>
            </a:fld>
            <a:endParaRPr lang="en-US"/>
          </a:p>
        </p:txBody>
      </p:sp>
      <p:sp>
        <p:nvSpPr>
          <p:cNvPr id="6" name="Footer Placeholder 5"/>
          <p:cNvSpPr>
            <a:spLocks noGrp="1"/>
          </p:cNvSpPr>
          <p:nvPr>
            <p:ph type="ftr" sz="quarter" idx="11"/>
          </p:nvPr>
        </p:nvSpPr>
        <p:spPr>
          <a:xfrm>
            <a:off x="2057400" y="6297706"/>
            <a:ext cx="2339788" cy="365125"/>
          </a:xfrm>
        </p:spPr>
        <p:txBody>
          <a:bodyPr/>
          <a:lstStyle/>
          <a:p>
            <a:endParaRPr lang="en-US"/>
          </a:p>
        </p:txBody>
      </p:sp>
      <p:sp>
        <p:nvSpPr>
          <p:cNvPr id="7" name="Slide Number Placeholder 6"/>
          <p:cNvSpPr>
            <a:spLocks noGrp="1"/>
          </p:cNvSpPr>
          <p:nvPr>
            <p:ph type="sldNum" sz="quarter" idx="12"/>
          </p:nvPr>
        </p:nvSpPr>
        <p:spPr>
          <a:xfrm>
            <a:off x="304800" y="6297706"/>
            <a:ext cx="443753" cy="365125"/>
          </a:xfrm>
        </p:spPr>
        <p:txBody>
          <a:bodyPr/>
          <a:lstStyle>
            <a:lvl1pPr algn="l">
              <a:defRPr/>
            </a:lvl1pPr>
          </a:lstStyle>
          <a:p>
            <a:fld id="{D72A0F89-8011-CA49-AA0D-0818B31F175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295833"/>
            <a:ext cx="7583488" cy="1143000"/>
          </a:xfrm>
          <a:prstGeom prst="rect">
            <a:avLst/>
          </a:prstGeom>
        </p:spPr>
        <p:txBody>
          <a:bodyPr vert="horz" lIns="91440" tIns="45720" rIns="91440" bIns="45720" rtlCol="0" anchor="b" anchorCtr="0">
            <a:normAutofit/>
          </a:bodyPr>
          <a:lstStyle/>
          <a:p>
            <a:r>
              <a:rPr lang="en-US" smtClean="0"/>
              <a:t>Click to edit Master title style</a:t>
            </a:r>
            <a:endParaRPr/>
          </a:p>
        </p:txBody>
      </p:sp>
      <p:sp>
        <p:nvSpPr>
          <p:cNvPr id="3" name="Text Placeholder 2"/>
          <p:cNvSpPr>
            <a:spLocks noGrp="1"/>
          </p:cNvSpPr>
          <p:nvPr>
            <p:ph type="body" idx="1"/>
          </p:nvPr>
        </p:nvSpPr>
        <p:spPr>
          <a:xfrm>
            <a:off x="779463" y="1949824"/>
            <a:ext cx="7583488" cy="400722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28600" y="6243918"/>
            <a:ext cx="2133600"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fld id="{33CEFC03-243E-E44F-A16C-A889B6909F43}" type="datetimeFigureOut">
              <a:rPr lang="en-US" smtClean="0"/>
              <a:t>3/18/2016</a:t>
            </a:fld>
            <a:endParaRPr lang="en-US"/>
          </a:p>
        </p:txBody>
      </p:sp>
      <p:sp>
        <p:nvSpPr>
          <p:cNvPr id="5" name="Footer Placeholder 4"/>
          <p:cNvSpPr>
            <a:spLocks noGrp="1"/>
          </p:cNvSpPr>
          <p:nvPr>
            <p:ph type="ftr" sz="quarter" idx="3"/>
          </p:nvPr>
        </p:nvSpPr>
        <p:spPr>
          <a:xfrm>
            <a:off x="5867400" y="6248400"/>
            <a:ext cx="2895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4305300" y="6248400"/>
            <a:ext cx="533400" cy="365125"/>
          </a:xfrm>
          <a:prstGeom prst="rect">
            <a:avLst/>
          </a:prstGeom>
        </p:spPr>
        <p:txBody>
          <a:bodyPr vert="horz" lIns="91440" tIns="45720" rIns="91440" bIns="45720" rtlCol="0" anchor="ctr"/>
          <a:lstStyle>
            <a:lvl1pPr algn="ctr">
              <a:defRPr sz="1100" b="1">
                <a:solidFill>
                  <a:schemeClr val="bg1">
                    <a:lumMod val="65000"/>
                  </a:schemeClr>
                </a:solidFill>
              </a:defRPr>
            </a:lvl1pPr>
          </a:lstStyle>
          <a:p>
            <a:fld id="{D72A0F89-8011-CA49-AA0D-0818B31F175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spcBef>
          <a:spcPct val="0"/>
        </a:spcBef>
        <a:buNone/>
        <a:defRPr sz="38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0558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7pPr>
      <a:lvl8pPr marL="2743200"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2" pitchFamily="18" charset="2"/>
        <a:buChar char=""/>
        <a:defRPr lang="en-US" sz="1800" kern="1200" dirty="0">
          <a:solidFill>
            <a:schemeClr val="tx1">
              <a:lumMod val="90000"/>
              <a:lumOff val="1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736105" y="4953746"/>
            <a:ext cx="5870448" cy="576072"/>
          </a:xfrm>
        </p:spPr>
        <p:txBody>
          <a:bodyPr/>
          <a:lstStyle/>
          <a:p>
            <a:r>
              <a:rPr lang="en-US" dirty="0" smtClean="0">
                <a:solidFill>
                  <a:schemeClr val="bg1"/>
                </a:solidFill>
              </a:rPr>
              <a:t>Mon 16 Nov 2015</a:t>
            </a:r>
            <a:endParaRPr lang="en-US" dirty="0">
              <a:solidFill>
                <a:schemeClr val="bg1"/>
              </a:solidFill>
            </a:endParaRPr>
          </a:p>
        </p:txBody>
      </p:sp>
      <p:pic>
        <p:nvPicPr>
          <p:cNvPr id="3" name="Picture 2"/>
          <p:cNvPicPr>
            <a:picLocks noChangeAspect="1"/>
          </p:cNvPicPr>
          <p:nvPr/>
        </p:nvPicPr>
        <p:blipFill>
          <a:blip r:embed="rId2"/>
          <a:stretch>
            <a:fillRect/>
          </a:stretch>
        </p:blipFill>
        <p:spPr>
          <a:xfrm>
            <a:off x="1954952" y="2249974"/>
            <a:ext cx="4916623" cy="2460393"/>
          </a:xfrm>
          <a:prstGeom prst="rect">
            <a:avLst/>
          </a:prstGeom>
        </p:spPr>
      </p:pic>
    </p:spTree>
    <p:extLst>
      <p:ext uri="{BB962C8B-B14F-4D97-AF65-F5344CB8AC3E}">
        <p14:creationId xmlns:p14="http://schemas.microsoft.com/office/powerpoint/2010/main" val="14739256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a:t>IGR Revenue improvement </a:t>
            </a:r>
            <a:r>
              <a:rPr lang="en-GB" smtClean="0"/>
              <a:t>internationally</a:t>
            </a:r>
            <a:endParaRPr lang="en-US" dirty="0"/>
          </a:p>
        </p:txBody>
      </p:sp>
      <p:sp>
        <p:nvSpPr>
          <p:cNvPr id="5" name="Content Placeholder 4"/>
          <p:cNvSpPr>
            <a:spLocks noGrp="1"/>
          </p:cNvSpPr>
          <p:nvPr>
            <p:ph idx="1"/>
          </p:nvPr>
        </p:nvSpPr>
        <p:spPr/>
        <p:txBody>
          <a:bodyPr>
            <a:normAutofit/>
          </a:bodyPr>
          <a:lstStyle/>
          <a:p>
            <a:pPr marL="0" lvl="1" indent="0">
              <a:buNone/>
            </a:pPr>
            <a:endParaRPr lang="en-US" i="1" dirty="0" smtClean="0">
              <a:solidFill>
                <a:srgbClr val="0070C0"/>
              </a:solidFill>
            </a:endParaRPr>
          </a:p>
          <a:p>
            <a:pPr marL="0" indent="0">
              <a:buNone/>
            </a:pPr>
            <a:endParaRPr lang="en-US" dirty="0"/>
          </a:p>
        </p:txBody>
      </p:sp>
      <p:sp>
        <p:nvSpPr>
          <p:cNvPr id="2" name="TextBox 1"/>
          <p:cNvSpPr txBox="1"/>
          <p:nvPr/>
        </p:nvSpPr>
        <p:spPr>
          <a:xfrm>
            <a:off x="509035" y="1949824"/>
            <a:ext cx="8238016" cy="4401205"/>
          </a:xfrm>
          <a:prstGeom prst="rect">
            <a:avLst/>
          </a:prstGeom>
          <a:noFill/>
          <a:ln>
            <a:noFill/>
          </a:ln>
        </p:spPr>
        <p:txBody>
          <a:bodyPr wrap="square" rtlCol="0">
            <a:spAutoFit/>
          </a:bodyPr>
          <a:lstStyle/>
          <a:p>
            <a:r>
              <a:rPr lang="en-GB" sz="2000" smtClean="0"/>
              <a:t>Tax reform </a:t>
            </a:r>
            <a:r>
              <a:rPr lang="en-GB" sz="2000"/>
              <a:t>for the improvement of </a:t>
            </a:r>
            <a:r>
              <a:rPr lang="en-GB" sz="2000" smtClean="0"/>
              <a:t>revenue </a:t>
            </a:r>
            <a:r>
              <a:rPr lang="en-GB" sz="2000"/>
              <a:t>all have common features to address the issues </a:t>
            </a:r>
            <a:r>
              <a:rPr lang="en-GB" sz="2000" smtClean="0"/>
              <a:t>and </a:t>
            </a:r>
            <a:r>
              <a:rPr lang="en-GB" sz="2000"/>
              <a:t>have some or all of the attributes summarized below :</a:t>
            </a:r>
          </a:p>
          <a:p>
            <a:r>
              <a:rPr lang="en-GB" sz="2000"/>
              <a:t>•	Building administrations that limit incentives and opportunities for rent </a:t>
            </a:r>
            <a:r>
              <a:rPr lang="en-GB" sz="2000" smtClean="0"/>
              <a:t>	seeking 	and </a:t>
            </a:r>
            <a:r>
              <a:rPr lang="en-GB" sz="2000"/>
              <a:t>inappropriate behaviour</a:t>
            </a:r>
          </a:p>
          <a:p>
            <a:r>
              <a:rPr lang="en-GB" sz="2000"/>
              <a:t>•	Adopting and making readily available clear laws and regulations </a:t>
            </a:r>
            <a:r>
              <a:rPr lang="en-GB" sz="2000" smtClean="0"/>
              <a:t>	thinking also </a:t>
            </a:r>
            <a:r>
              <a:rPr lang="en-GB" sz="2000"/>
              <a:t>about taxpayer protection and engagement.</a:t>
            </a:r>
          </a:p>
          <a:p>
            <a:r>
              <a:rPr lang="en-GB" sz="2000"/>
              <a:t>•	Eliminating exemptions</a:t>
            </a:r>
          </a:p>
          <a:p>
            <a:r>
              <a:rPr lang="en-GB" sz="2000"/>
              <a:t>•	Implement broad-based VAT and Goods and Services Tax (GST)</a:t>
            </a:r>
          </a:p>
          <a:p>
            <a:r>
              <a:rPr lang="en-GB" sz="2000"/>
              <a:t>•	Extend the Personal Income Tax base and coherent treatment of </a:t>
            </a:r>
            <a:r>
              <a:rPr lang="en-GB" sz="2000" smtClean="0"/>
              <a:t>	alternative forms </a:t>
            </a:r>
            <a:r>
              <a:rPr lang="en-GB" sz="2000"/>
              <a:t>of capital income</a:t>
            </a:r>
          </a:p>
          <a:p>
            <a:r>
              <a:rPr lang="en-GB" sz="2000"/>
              <a:t>•	Implementing simple but coherent reforms for taxing smaller business</a:t>
            </a:r>
          </a:p>
          <a:p>
            <a:r>
              <a:rPr lang="en-GB" sz="2000"/>
              <a:t>•	Strengthening </a:t>
            </a:r>
            <a:r>
              <a:rPr lang="en-GB" sz="2000" smtClean="0"/>
              <a:t>Property tax and related laws and capability to 	administer</a:t>
            </a:r>
            <a:endParaRPr lang="en-GB" sz="2000"/>
          </a:p>
          <a:p>
            <a:r>
              <a:rPr lang="en-GB" sz="2000"/>
              <a:t>•	Linking taxation to public expenditure for public accountability</a:t>
            </a:r>
            <a:endParaRPr lang="en-GB" sz="2000" dirty="0"/>
          </a:p>
        </p:txBody>
      </p:sp>
    </p:spTree>
    <p:extLst>
      <p:ext uri="{BB962C8B-B14F-4D97-AF65-F5344CB8AC3E}">
        <p14:creationId xmlns:p14="http://schemas.microsoft.com/office/powerpoint/2010/main" val="13020157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Learning from others: </a:t>
            </a:r>
            <a:r>
              <a:rPr lang="en-GB" b="1" dirty="0" smtClean="0"/>
              <a:t/>
            </a:r>
            <a:br>
              <a:rPr lang="en-GB" b="1" dirty="0" smtClean="0"/>
            </a:br>
            <a:r>
              <a:rPr lang="en-GB" b="1" dirty="0" smtClean="0"/>
              <a:t>Practical lessons and steps</a:t>
            </a:r>
            <a:endParaRPr lang="en-GB" dirty="0">
              <a:solidFill>
                <a:srgbClr val="09213B"/>
              </a:solidFill>
            </a:endParaRPr>
          </a:p>
        </p:txBody>
      </p:sp>
      <p:sp>
        <p:nvSpPr>
          <p:cNvPr id="3" name="Content Placeholder 2"/>
          <p:cNvSpPr>
            <a:spLocks noGrp="1"/>
          </p:cNvSpPr>
          <p:nvPr>
            <p:ph idx="1"/>
          </p:nvPr>
        </p:nvSpPr>
        <p:spPr/>
        <p:txBody>
          <a:bodyPr>
            <a:normAutofit fontScale="92500"/>
          </a:bodyPr>
          <a:lstStyle/>
          <a:p>
            <a:pPr marL="0" indent="0">
              <a:buNone/>
            </a:pPr>
            <a:r>
              <a:rPr lang="en-GB" b="1" dirty="0" smtClean="0"/>
              <a:t>Lesson </a:t>
            </a:r>
            <a:r>
              <a:rPr lang="en-GB" b="1" dirty="0"/>
              <a:t>1 - Some independence for the Tax Authority and organisation: </a:t>
            </a:r>
            <a:r>
              <a:rPr lang="en-GB" dirty="0"/>
              <a:t>Autonomy can mean many things, including independence or even self-governance, but in the context of public sector administration it usually refers to </a:t>
            </a:r>
            <a:r>
              <a:rPr lang="en-GB" i="1" dirty="0"/>
              <a:t>….the degree to which a government department or agency is able to operate independently from government</a:t>
            </a:r>
            <a:r>
              <a:rPr lang="en-GB" dirty="0"/>
              <a:t>, </a:t>
            </a:r>
            <a:r>
              <a:rPr lang="en-GB" i="1" dirty="0"/>
              <a:t>in terms of legal form and status, funding and budget, and financial, human resources and administrative practices</a:t>
            </a:r>
            <a:r>
              <a:rPr lang="en-GB" i="1" dirty="0" smtClean="0"/>
              <a:t>.</a:t>
            </a:r>
          </a:p>
          <a:p>
            <a:pPr marL="0" lvl="0" indent="0">
              <a:buNone/>
            </a:pPr>
            <a:r>
              <a:rPr lang="en-GB" b="1" dirty="0" smtClean="0"/>
              <a:t>Practical Measure: </a:t>
            </a:r>
            <a:r>
              <a:rPr lang="en-GB" dirty="0" smtClean="0"/>
              <a:t>Introduce </a:t>
            </a:r>
            <a:r>
              <a:rPr lang="en-GB" dirty="0"/>
              <a:t>Revenue Administration laws in all </a:t>
            </a:r>
            <a:r>
              <a:rPr lang="en-GB" dirty="0" smtClean="0"/>
              <a:t>States</a:t>
            </a:r>
            <a:r>
              <a:rPr lang="en-GB" dirty="0"/>
              <a:t>. There are already examples of such laws in Nigeria at both Federal and State levels and these can be fairly quickly modified to a </a:t>
            </a:r>
            <a:r>
              <a:rPr lang="en-GB" dirty="0" smtClean="0"/>
              <a:t>State’s </a:t>
            </a:r>
            <a:r>
              <a:rPr lang="en-GB" dirty="0"/>
              <a:t>specific needs and passed by their legislature. </a:t>
            </a:r>
          </a:p>
          <a:p>
            <a:pPr marL="0" indent="0">
              <a:buNone/>
            </a:pPr>
            <a:endParaRPr lang="en-GB" dirty="0"/>
          </a:p>
          <a:p>
            <a:pPr marL="0" indent="0">
              <a:buNone/>
            </a:pPr>
            <a:endParaRPr lang="en-GB" b="1" dirty="0" smtClean="0"/>
          </a:p>
          <a:p>
            <a:pPr marL="0" indent="0">
              <a:buNone/>
            </a:pPr>
            <a:endParaRPr lang="en-GB" b="1" dirty="0"/>
          </a:p>
          <a:p>
            <a:pPr marL="0" indent="0">
              <a:buNone/>
            </a:pPr>
            <a:endParaRPr lang="en-GB" b="1" dirty="0"/>
          </a:p>
          <a:p>
            <a:endParaRPr lang="en-GB" dirty="0">
              <a:solidFill>
                <a:srgbClr val="0070C0"/>
              </a:solidFill>
            </a:endParaRPr>
          </a:p>
        </p:txBody>
      </p:sp>
    </p:spTree>
    <p:extLst>
      <p:ext uri="{BB962C8B-B14F-4D97-AF65-F5344CB8AC3E}">
        <p14:creationId xmlns:p14="http://schemas.microsoft.com/office/powerpoint/2010/main" val="3975485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Learning from others: </a:t>
            </a:r>
            <a:br>
              <a:rPr lang="en-GB" b="1" dirty="0"/>
            </a:br>
            <a:r>
              <a:rPr lang="en-GB" b="1" dirty="0"/>
              <a:t>Practical lessons and steps</a:t>
            </a:r>
            <a:endParaRPr lang="en-GB" dirty="0">
              <a:solidFill>
                <a:srgbClr val="09213B"/>
              </a:solidFill>
            </a:endParaRPr>
          </a:p>
        </p:txBody>
      </p:sp>
      <p:sp>
        <p:nvSpPr>
          <p:cNvPr id="3" name="Content Placeholder 2"/>
          <p:cNvSpPr>
            <a:spLocks noGrp="1"/>
          </p:cNvSpPr>
          <p:nvPr>
            <p:ph idx="1"/>
          </p:nvPr>
        </p:nvSpPr>
        <p:spPr>
          <a:xfrm>
            <a:off x="477672" y="1765526"/>
            <a:ext cx="8187069" cy="4670716"/>
          </a:xfrm>
        </p:spPr>
        <p:txBody>
          <a:bodyPr>
            <a:normAutofit lnSpcReduction="10000"/>
          </a:bodyPr>
          <a:lstStyle/>
          <a:p>
            <a:pPr marL="0" indent="0">
              <a:spcBef>
                <a:spcPts val="0"/>
              </a:spcBef>
              <a:buNone/>
            </a:pPr>
            <a:r>
              <a:rPr lang="en-GB" b="1" dirty="0"/>
              <a:t>Lesson 2: The introduction of Technology based solutions (IT) and automation</a:t>
            </a:r>
            <a:r>
              <a:rPr lang="en-GB" b="1" dirty="0" smtClean="0"/>
              <a:t>.</a:t>
            </a:r>
          </a:p>
          <a:p>
            <a:pPr marL="0" indent="0">
              <a:spcBef>
                <a:spcPts val="0"/>
              </a:spcBef>
              <a:buNone/>
            </a:pPr>
            <a:r>
              <a:rPr lang="en-GB" sz="1800" dirty="0" smtClean="0"/>
              <a:t>To </a:t>
            </a:r>
            <a:r>
              <a:rPr lang="en-GB" sz="1800" dirty="0"/>
              <a:t>succeed in the modern world, tax administrations must have well-designed Integrated Tax Information Systems (IT IS). Tax authorities all around the world have been quickly moving to redesign their basic business processes and to rapidly implement electronic receipt, processing, and delivery methods. </a:t>
            </a:r>
            <a:endParaRPr lang="en-GB" sz="1800" dirty="0" smtClean="0"/>
          </a:p>
          <a:p>
            <a:pPr marL="0" indent="0">
              <a:buNone/>
            </a:pPr>
            <a:r>
              <a:rPr lang="en-GB" sz="1800" b="1" dirty="0" smtClean="0"/>
              <a:t>Practical Measure: </a:t>
            </a:r>
            <a:r>
              <a:rPr lang="en-GB" sz="1800" dirty="0" smtClean="0"/>
              <a:t>For tax </a:t>
            </a:r>
            <a:r>
              <a:rPr lang="en-GB" sz="1800" dirty="0"/>
              <a:t>administrations (typical of Nigeria </a:t>
            </a:r>
            <a:r>
              <a:rPr lang="en-GB" sz="1800" dirty="0" smtClean="0"/>
              <a:t>n States</a:t>
            </a:r>
            <a:r>
              <a:rPr lang="en-GB" sz="1800" dirty="0"/>
              <a:t>) that have limited funding and limited IT capabilities </a:t>
            </a:r>
            <a:r>
              <a:rPr lang="en-GB" sz="1800" dirty="0" smtClean="0"/>
              <a:t>apply </a:t>
            </a:r>
            <a:r>
              <a:rPr lang="en-GB" sz="1800" dirty="0"/>
              <a:t>a recommended sequencing of priorities.  </a:t>
            </a:r>
            <a:endParaRPr lang="en-GB" sz="1800" dirty="0" smtClean="0"/>
          </a:p>
          <a:p>
            <a:pPr marL="0" indent="0">
              <a:buNone/>
            </a:pPr>
            <a:r>
              <a:rPr lang="en-GB" sz="1800" dirty="0"/>
              <a:t>Experience has shown that while the revenue authorities should aim to ultimately implement integrated tax systems that support all functions and taxes with common case management and workflow </a:t>
            </a:r>
            <a:r>
              <a:rPr lang="en-GB" sz="1800" dirty="0" smtClean="0"/>
              <a:t>applications, if </a:t>
            </a:r>
            <a:r>
              <a:rPr lang="en-GB" sz="1800" dirty="0"/>
              <a:t>revenues must be mobilized in the short-term, (as is the case in Nigerian States) comprehensive and integrated registration system and accurate taxpayer accounting automation followed by </a:t>
            </a:r>
            <a:r>
              <a:rPr lang="en-GB" sz="1800" dirty="0" smtClean="0"/>
              <a:t> taxpayer process automation and systematic </a:t>
            </a:r>
            <a:r>
              <a:rPr lang="en-GB" sz="1800" dirty="0"/>
              <a:t>compliance programs are key steps</a:t>
            </a:r>
            <a:r>
              <a:rPr lang="en-GB" sz="1800" dirty="0" smtClean="0"/>
              <a:t> </a:t>
            </a:r>
            <a:endParaRPr lang="en-GB" sz="1800" dirty="0"/>
          </a:p>
          <a:p>
            <a:pPr marL="0" indent="0">
              <a:buNone/>
            </a:pPr>
            <a:endParaRPr lang="en-GB" sz="1800" dirty="0">
              <a:solidFill>
                <a:srgbClr val="0070C0"/>
              </a:solidFill>
            </a:endParaRPr>
          </a:p>
        </p:txBody>
      </p:sp>
    </p:spTree>
    <p:extLst>
      <p:ext uri="{BB962C8B-B14F-4D97-AF65-F5344CB8AC3E}">
        <p14:creationId xmlns:p14="http://schemas.microsoft.com/office/powerpoint/2010/main" val="32970667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Learning from others: </a:t>
            </a:r>
            <a:br>
              <a:rPr lang="en-GB" b="1" dirty="0"/>
            </a:br>
            <a:r>
              <a:rPr lang="en-GB" b="1" dirty="0"/>
              <a:t>Practical lessons and steps</a:t>
            </a:r>
            <a:endParaRPr lang="en-GB" dirty="0">
              <a:solidFill>
                <a:srgbClr val="09213B"/>
              </a:solidFill>
            </a:endParaRPr>
          </a:p>
        </p:txBody>
      </p:sp>
      <p:sp>
        <p:nvSpPr>
          <p:cNvPr id="3" name="Content Placeholder 2"/>
          <p:cNvSpPr>
            <a:spLocks noGrp="1"/>
          </p:cNvSpPr>
          <p:nvPr>
            <p:ph idx="1"/>
          </p:nvPr>
        </p:nvSpPr>
        <p:spPr>
          <a:xfrm>
            <a:off x="779463" y="1949824"/>
            <a:ext cx="7583488" cy="4365916"/>
          </a:xfrm>
        </p:spPr>
        <p:txBody>
          <a:bodyPr>
            <a:normAutofit fontScale="92500" lnSpcReduction="20000"/>
          </a:bodyPr>
          <a:lstStyle/>
          <a:p>
            <a:pPr marL="0" indent="0">
              <a:buNone/>
            </a:pPr>
            <a:r>
              <a:rPr lang="en-GB" b="1" dirty="0" smtClean="0"/>
              <a:t>Lesson </a:t>
            </a:r>
            <a:r>
              <a:rPr lang="en-GB" b="1" dirty="0"/>
              <a:t>3: Taxpayer (and Property/Asset) </a:t>
            </a:r>
            <a:r>
              <a:rPr lang="en-GB" b="1" dirty="0" smtClean="0"/>
              <a:t>registration</a:t>
            </a:r>
          </a:p>
          <a:p>
            <a:pPr marL="0" indent="0">
              <a:buNone/>
            </a:pPr>
            <a:r>
              <a:rPr lang="en-GB" dirty="0"/>
              <a:t>It is fully understood that in order to increase IGR the taxpayer base must be known and registered.  This has been the thrust of most revenue authorities across the world including Nigeria which has its Taxpayer Identification Number (TIN) for both </a:t>
            </a:r>
            <a:r>
              <a:rPr lang="en-GB" dirty="0" smtClean="0"/>
              <a:t>States </a:t>
            </a:r>
            <a:r>
              <a:rPr lang="en-GB" dirty="0"/>
              <a:t>and at the Federal level.</a:t>
            </a:r>
          </a:p>
          <a:p>
            <a:pPr marL="0" indent="0">
              <a:buNone/>
            </a:pPr>
            <a:r>
              <a:rPr lang="en-GB" b="1" dirty="0"/>
              <a:t>Practical </a:t>
            </a:r>
            <a:r>
              <a:rPr lang="en-GB" b="1" dirty="0" smtClean="0"/>
              <a:t>measures:</a:t>
            </a:r>
            <a:endParaRPr lang="en-GB" b="1" dirty="0"/>
          </a:p>
          <a:p>
            <a:pPr lvl="0">
              <a:buFont typeface="Wingdings" panose="05000000000000000000" pitchFamily="2" charset="2"/>
              <a:buChar char="§"/>
            </a:pPr>
            <a:r>
              <a:rPr lang="en-GB" dirty="0"/>
              <a:t>Invest in an IT based registration </a:t>
            </a:r>
            <a:r>
              <a:rPr lang="en-GB" dirty="0" smtClean="0"/>
              <a:t>system</a:t>
            </a:r>
          </a:p>
          <a:p>
            <a:pPr lvl="0">
              <a:buFont typeface="Wingdings" panose="05000000000000000000" pitchFamily="2" charset="2"/>
              <a:buChar char="§"/>
            </a:pPr>
            <a:r>
              <a:rPr lang="en-GB" dirty="0" smtClean="0"/>
              <a:t>Recruit </a:t>
            </a:r>
            <a:r>
              <a:rPr lang="en-GB" dirty="0"/>
              <a:t>and train a cadre of staff that are not only IT literate but confident in updating data entries and related activities.</a:t>
            </a:r>
          </a:p>
          <a:p>
            <a:pPr lvl="0">
              <a:buFont typeface="Wingdings" panose="05000000000000000000" pitchFamily="2" charset="2"/>
              <a:buChar char="§"/>
            </a:pPr>
            <a:r>
              <a:rPr lang="en-GB" dirty="0" smtClean="0"/>
              <a:t>Investing </a:t>
            </a:r>
            <a:r>
              <a:rPr lang="en-GB" dirty="0"/>
              <a:t>in a Database to capture properties for relevant property taxes and rates (by local authorities).  </a:t>
            </a:r>
            <a:endParaRPr lang="en-GB" dirty="0">
              <a:solidFill>
                <a:srgbClr val="0070C0"/>
              </a:solidFill>
            </a:endParaRPr>
          </a:p>
        </p:txBody>
      </p:sp>
    </p:spTree>
    <p:extLst>
      <p:ext uri="{BB962C8B-B14F-4D97-AF65-F5344CB8AC3E}">
        <p14:creationId xmlns:p14="http://schemas.microsoft.com/office/powerpoint/2010/main" val="12165519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Learning from others: </a:t>
            </a:r>
            <a:br>
              <a:rPr lang="en-GB" b="1" dirty="0"/>
            </a:br>
            <a:r>
              <a:rPr lang="en-GB" b="1" dirty="0"/>
              <a:t>Practical lessons and steps</a:t>
            </a:r>
            <a:endParaRPr lang="en-GB" dirty="0">
              <a:solidFill>
                <a:srgbClr val="09213B"/>
              </a:solidFill>
            </a:endParaRPr>
          </a:p>
        </p:txBody>
      </p:sp>
      <p:sp>
        <p:nvSpPr>
          <p:cNvPr id="3" name="Content Placeholder 2"/>
          <p:cNvSpPr>
            <a:spLocks noGrp="1"/>
          </p:cNvSpPr>
          <p:nvPr>
            <p:ph idx="1"/>
          </p:nvPr>
        </p:nvSpPr>
        <p:spPr>
          <a:xfrm>
            <a:off x="340242" y="1836409"/>
            <a:ext cx="8246657" cy="4436799"/>
          </a:xfrm>
        </p:spPr>
        <p:txBody>
          <a:bodyPr>
            <a:normAutofit fontScale="62500" lnSpcReduction="20000"/>
          </a:bodyPr>
          <a:lstStyle/>
          <a:p>
            <a:pPr marL="0" indent="0">
              <a:buNone/>
            </a:pPr>
            <a:r>
              <a:rPr lang="en-GB" sz="2900" b="1" dirty="0" smtClean="0"/>
              <a:t>Lesson </a:t>
            </a:r>
            <a:r>
              <a:rPr lang="en-GB" sz="2900" b="1" dirty="0"/>
              <a:t>4: Taxpayer services: information, forums, publications and taxpayer education. </a:t>
            </a:r>
            <a:endParaRPr lang="en-GB" sz="2900" b="1" dirty="0" smtClean="0"/>
          </a:p>
          <a:p>
            <a:pPr marL="0" indent="0">
              <a:buNone/>
            </a:pPr>
            <a:r>
              <a:rPr lang="en-GB" sz="2900" dirty="0"/>
              <a:t>Taxpayer services </a:t>
            </a:r>
            <a:r>
              <a:rPr lang="en-GB" sz="2900" dirty="0" smtClean="0"/>
              <a:t>improvements are </a:t>
            </a:r>
            <a:r>
              <a:rPr lang="en-GB" sz="2900" dirty="0"/>
              <a:t>one of the most </a:t>
            </a:r>
            <a:r>
              <a:rPr lang="en-GB" sz="2900" dirty="0" smtClean="0"/>
              <a:t>common and important reforms </a:t>
            </a:r>
            <a:r>
              <a:rPr lang="en-GB" sz="2900" dirty="0"/>
              <a:t>that have been done internationally to improve significantly the revenue realised by government and the drive for voluntary compliance</a:t>
            </a:r>
            <a:r>
              <a:rPr lang="en-GB" sz="2900" dirty="0" smtClean="0"/>
              <a:t>. The </a:t>
            </a:r>
            <a:r>
              <a:rPr lang="en-GB" sz="2900" dirty="0"/>
              <a:t>international trend is </a:t>
            </a:r>
            <a:r>
              <a:rPr lang="en-GB" sz="2900" dirty="0" smtClean="0"/>
              <a:t>to </a:t>
            </a:r>
            <a:r>
              <a:rPr lang="en-GB" sz="2900" dirty="0"/>
              <a:t>administer the tax regime in a way that encourages and expects taxpayers to self-assess their tax liability and then remit the relevant amount of tax to the government. </a:t>
            </a:r>
            <a:endParaRPr lang="en-GB" sz="2900" b="1" dirty="0"/>
          </a:p>
          <a:p>
            <a:pPr marL="0" indent="0">
              <a:buNone/>
            </a:pPr>
            <a:r>
              <a:rPr lang="en-GB" sz="2900" b="1" dirty="0"/>
              <a:t>Practical </a:t>
            </a:r>
            <a:r>
              <a:rPr lang="en-GB" sz="2900" b="1" dirty="0" smtClean="0"/>
              <a:t>Measures</a:t>
            </a:r>
            <a:endParaRPr lang="en-GB" sz="2900" b="1" dirty="0"/>
          </a:p>
          <a:p>
            <a:pPr>
              <a:lnSpc>
                <a:spcPct val="120000"/>
              </a:lnSpc>
              <a:spcBef>
                <a:spcPts val="600"/>
              </a:spcBef>
              <a:buFont typeface="Wingdings" panose="05000000000000000000" pitchFamily="2" charset="2"/>
              <a:buChar char="§"/>
            </a:pPr>
            <a:r>
              <a:rPr lang="en-GB" sz="2900" dirty="0" smtClean="0"/>
              <a:t>Simplify </a:t>
            </a:r>
            <a:r>
              <a:rPr lang="en-GB" sz="2900" dirty="0"/>
              <a:t>tax processes and related filing obligations. </a:t>
            </a:r>
            <a:endParaRPr lang="en-GB" sz="2900" dirty="0" smtClean="0"/>
          </a:p>
          <a:p>
            <a:pPr>
              <a:lnSpc>
                <a:spcPct val="120000"/>
              </a:lnSpc>
              <a:spcBef>
                <a:spcPts val="600"/>
              </a:spcBef>
              <a:buFont typeface="Wingdings" panose="05000000000000000000" pitchFamily="2" charset="2"/>
              <a:buChar char="§"/>
            </a:pPr>
            <a:r>
              <a:rPr lang="en-GB" sz="2900" dirty="0" smtClean="0"/>
              <a:t>Provide </a:t>
            </a:r>
            <a:r>
              <a:rPr lang="en-GB" sz="2900" dirty="0"/>
              <a:t>clear guidance </a:t>
            </a:r>
            <a:r>
              <a:rPr lang="en-GB" sz="2900" dirty="0" smtClean="0"/>
              <a:t>in </a:t>
            </a:r>
            <a:r>
              <a:rPr lang="en-GB" sz="2900" dirty="0"/>
              <a:t>simple language </a:t>
            </a:r>
            <a:r>
              <a:rPr lang="en-GB" sz="2900" dirty="0" smtClean="0"/>
              <a:t>for the </a:t>
            </a:r>
            <a:r>
              <a:rPr lang="en-GB" sz="2900" dirty="0"/>
              <a:t>taxpayer.  </a:t>
            </a:r>
          </a:p>
          <a:p>
            <a:pPr>
              <a:lnSpc>
                <a:spcPct val="120000"/>
              </a:lnSpc>
              <a:spcBef>
                <a:spcPts val="600"/>
              </a:spcBef>
              <a:buFont typeface="Wingdings" panose="05000000000000000000" pitchFamily="2" charset="2"/>
              <a:buChar char="§"/>
            </a:pPr>
            <a:r>
              <a:rPr lang="en-GB" sz="2900" dirty="0"/>
              <a:t>Create help sheets and design forms </a:t>
            </a:r>
            <a:r>
              <a:rPr lang="en-GB" sz="2900" dirty="0" smtClean="0"/>
              <a:t>and always </a:t>
            </a:r>
            <a:r>
              <a:rPr lang="en-GB" sz="2900" dirty="0"/>
              <a:t>provide guidance on how to fill forms.</a:t>
            </a:r>
          </a:p>
          <a:p>
            <a:pPr>
              <a:lnSpc>
                <a:spcPct val="120000"/>
              </a:lnSpc>
              <a:spcBef>
                <a:spcPts val="600"/>
              </a:spcBef>
              <a:buFont typeface="Wingdings" panose="05000000000000000000" pitchFamily="2" charset="2"/>
              <a:buChar char="§"/>
            </a:pPr>
            <a:r>
              <a:rPr lang="en-GB" sz="2900" dirty="0"/>
              <a:t>Use adverts and online sources to get information to </a:t>
            </a:r>
            <a:r>
              <a:rPr lang="en-GB" sz="2900" dirty="0" smtClean="0"/>
              <a:t>taxpayers especially about their rights and obligations </a:t>
            </a:r>
            <a:endParaRPr lang="en-GB" sz="2900" dirty="0"/>
          </a:p>
          <a:p>
            <a:pPr marL="0" indent="0">
              <a:buNone/>
            </a:pPr>
            <a:endParaRPr lang="en-GB" dirty="0">
              <a:solidFill>
                <a:srgbClr val="0070C0"/>
              </a:solidFill>
            </a:endParaRPr>
          </a:p>
        </p:txBody>
      </p:sp>
    </p:spTree>
    <p:extLst>
      <p:ext uri="{BB962C8B-B14F-4D97-AF65-F5344CB8AC3E}">
        <p14:creationId xmlns:p14="http://schemas.microsoft.com/office/powerpoint/2010/main" val="19499747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Learning from others: </a:t>
            </a:r>
            <a:br>
              <a:rPr lang="en-GB" b="1" dirty="0"/>
            </a:br>
            <a:r>
              <a:rPr lang="en-GB" b="1" dirty="0"/>
              <a:t>Practical lessons and steps</a:t>
            </a:r>
            <a:endParaRPr lang="en-GB" dirty="0">
              <a:solidFill>
                <a:srgbClr val="09213B"/>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GB" b="1" dirty="0" smtClean="0"/>
              <a:t>Lesson </a:t>
            </a:r>
            <a:r>
              <a:rPr lang="en-GB" b="1" dirty="0"/>
              <a:t>5: Maintaining compliance (Audit and investigation</a:t>
            </a:r>
            <a:r>
              <a:rPr lang="en-GB" b="1" dirty="0" smtClean="0"/>
              <a:t>)</a:t>
            </a:r>
          </a:p>
          <a:p>
            <a:pPr marL="0" indent="0">
              <a:buNone/>
            </a:pPr>
            <a:r>
              <a:rPr lang="en-GB" dirty="0"/>
              <a:t>Once taxpayers are within the tax net there are challenges in ensuring that they are paying the correct amount of tax.  </a:t>
            </a:r>
            <a:r>
              <a:rPr lang="en-GB" dirty="0" smtClean="0"/>
              <a:t>Especially  </a:t>
            </a:r>
            <a:r>
              <a:rPr lang="en-GB" dirty="0"/>
              <a:t>in hard to tax areas such as the informal economy and for cash based transactions. </a:t>
            </a:r>
            <a:r>
              <a:rPr lang="en-GB" dirty="0" smtClean="0"/>
              <a:t>There must remain a function within the Tax authority to search out those who refuse to be part of the tax family. </a:t>
            </a:r>
          </a:p>
          <a:p>
            <a:pPr marL="0" indent="0">
              <a:buNone/>
            </a:pPr>
            <a:r>
              <a:rPr lang="en-GB" b="1" dirty="0" smtClean="0"/>
              <a:t>Practical measures</a:t>
            </a:r>
          </a:p>
          <a:p>
            <a:pPr>
              <a:buFont typeface="Wingdings" panose="05000000000000000000" pitchFamily="2" charset="2"/>
              <a:buChar char="§"/>
            </a:pPr>
            <a:r>
              <a:rPr lang="en-GB" dirty="0" smtClean="0"/>
              <a:t>Consider presumptive tax for the hard to tax</a:t>
            </a:r>
          </a:p>
          <a:p>
            <a:pPr>
              <a:buFont typeface="Wingdings" panose="05000000000000000000" pitchFamily="2" charset="2"/>
              <a:buChar char="§"/>
            </a:pPr>
            <a:r>
              <a:rPr lang="en-GB" dirty="0" smtClean="0"/>
              <a:t>Build tax audit capacity</a:t>
            </a:r>
          </a:p>
          <a:p>
            <a:pPr>
              <a:buFont typeface="Wingdings" panose="05000000000000000000" pitchFamily="2" charset="2"/>
              <a:buChar char="§"/>
            </a:pPr>
            <a:r>
              <a:rPr lang="en-GB" dirty="0" smtClean="0"/>
              <a:t>Use special projects and segment taxpayers (HNWU)</a:t>
            </a:r>
          </a:p>
          <a:p>
            <a:endParaRPr lang="en-GB" dirty="0">
              <a:solidFill>
                <a:srgbClr val="0070C0"/>
              </a:solidFill>
            </a:endParaRPr>
          </a:p>
        </p:txBody>
      </p:sp>
    </p:spTree>
    <p:extLst>
      <p:ext uri="{BB962C8B-B14F-4D97-AF65-F5344CB8AC3E}">
        <p14:creationId xmlns:p14="http://schemas.microsoft.com/office/powerpoint/2010/main" val="30823270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Learning from others: </a:t>
            </a:r>
            <a:br>
              <a:rPr lang="en-GB" b="1" dirty="0"/>
            </a:br>
            <a:r>
              <a:rPr lang="en-GB" b="1" dirty="0"/>
              <a:t>Practical lessons and steps</a:t>
            </a:r>
            <a:endParaRPr lang="en-GB" dirty="0">
              <a:solidFill>
                <a:srgbClr val="09213B"/>
              </a:solidFill>
            </a:endParaRPr>
          </a:p>
        </p:txBody>
      </p:sp>
      <p:sp>
        <p:nvSpPr>
          <p:cNvPr id="3" name="Content Placeholder 2"/>
          <p:cNvSpPr>
            <a:spLocks noGrp="1"/>
          </p:cNvSpPr>
          <p:nvPr>
            <p:ph idx="1"/>
          </p:nvPr>
        </p:nvSpPr>
        <p:spPr/>
        <p:txBody>
          <a:bodyPr>
            <a:normAutofit lnSpcReduction="10000"/>
          </a:bodyPr>
          <a:lstStyle/>
          <a:p>
            <a:pPr marL="0" indent="0">
              <a:buNone/>
            </a:pPr>
            <a:r>
              <a:rPr lang="en-GB" b="1" dirty="0" smtClean="0"/>
              <a:t>Lesson </a:t>
            </a:r>
            <a:r>
              <a:rPr lang="en-GB" b="1" dirty="0"/>
              <a:t>6: Collecting tax and revenue arrears</a:t>
            </a:r>
          </a:p>
          <a:p>
            <a:pPr marL="0" indent="0">
              <a:buNone/>
            </a:pPr>
            <a:r>
              <a:rPr lang="en-GB" i="1" dirty="0"/>
              <a:t>‘Even the most sophisticated strategies for facilitating or enforcing compliance are worth little if the tax owed is not actually collected.</a:t>
            </a:r>
            <a:r>
              <a:rPr lang="en-GB" dirty="0"/>
              <a:t>’ </a:t>
            </a:r>
          </a:p>
          <a:p>
            <a:pPr>
              <a:buFont typeface="Wingdings" panose="05000000000000000000" pitchFamily="2" charset="2"/>
              <a:buChar char="§"/>
            </a:pPr>
            <a:r>
              <a:rPr lang="en-GB" dirty="0"/>
              <a:t>Develop a Debt management strategy and prioritise older and more significant debts. </a:t>
            </a:r>
            <a:endParaRPr lang="en-GB" dirty="0" smtClean="0"/>
          </a:p>
          <a:p>
            <a:pPr>
              <a:buFont typeface="Wingdings" panose="05000000000000000000" pitchFamily="2" charset="2"/>
              <a:buChar char="§"/>
            </a:pPr>
            <a:r>
              <a:rPr lang="en-GB" dirty="0"/>
              <a:t>Separate the assessment and collection functions. </a:t>
            </a:r>
            <a:endParaRPr lang="en-GB" dirty="0" smtClean="0"/>
          </a:p>
          <a:p>
            <a:pPr>
              <a:buFont typeface="Wingdings" panose="05000000000000000000" pitchFamily="2" charset="2"/>
              <a:buChar char="§"/>
            </a:pPr>
            <a:r>
              <a:rPr lang="en-GB" dirty="0"/>
              <a:t>Provide clear guidance for staff on collection methods including Time to Pay for arrears. </a:t>
            </a:r>
            <a:endParaRPr lang="en-GB" dirty="0">
              <a:solidFill>
                <a:srgbClr val="0070C0"/>
              </a:solidFill>
            </a:endParaRPr>
          </a:p>
        </p:txBody>
      </p:sp>
    </p:spTree>
    <p:extLst>
      <p:ext uri="{BB962C8B-B14F-4D97-AF65-F5344CB8AC3E}">
        <p14:creationId xmlns:p14="http://schemas.microsoft.com/office/powerpoint/2010/main" val="21847576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Learning from others: </a:t>
            </a:r>
            <a:br>
              <a:rPr lang="en-GB" b="1" dirty="0"/>
            </a:br>
            <a:r>
              <a:rPr lang="en-GB" b="1" dirty="0"/>
              <a:t>Practical lessons and steps</a:t>
            </a:r>
            <a:endParaRPr lang="en-GB" dirty="0">
              <a:solidFill>
                <a:srgbClr val="09213B"/>
              </a:solidFill>
            </a:endParaRPr>
          </a:p>
        </p:txBody>
      </p:sp>
      <p:sp>
        <p:nvSpPr>
          <p:cNvPr id="3" name="Content Placeholder 2"/>
          <p:cNvSpPr>
            <a:spLocks noGrp="1"/>
          </p:cNvSpPr>
          <p:nvPr>
            <p:ph idx="1"/>
          </p:nvPr>
        </p:nvSpPr>
        <p:spPr>
          <a:xfrm>
            <a:off x="779463" y="1821712"/>
            <a:ext cx="7932146" cy="4579088"/>
          </a:xfrm>
        </p:spPr>
        <p:txBody>
          <a:bodyPr>
            <a:normAutofit fontScale="70000" lnSpcReduction="20000"/>
          </a:bodyPr>
          <a:lstStyle/>
          <a:p>
            <a:pPr marL="0" indent="0">
              <a:buNone/>
            </a:pPr>
            <a:r>
              <a:rPr lang="en-GB" sz="2900" b="1" dirty="0" smtClean="0"/>
              <a:t>Lesson </a:t>
            </a:r>
            <a:r>
              <a:rPr lang="en-GB" sz="2900" b="1" dirty="0"/>
              <a:t>7: Property Taxes</a:t>
            </a:r>
          </a:p>
          <a:p>
            <a:pPr marL="0" indent="0">
              <a:buNone/>
            </a:pPr>
            <a:r>
              <a:rPr lang="en-GB" sz="2600" dirty="0"/>
              <a:t>Almost all local governments worldwide rely, at least to some extent, on property taxation to pay for local services. Economists have long argued that the property tax is a good tax for local government because it is fair (based on the benefits received from local services), it is difficult to evade, and it promotes local autonomy and </a:t>
            </a:r>
            <a:r>
              <a:rPr lang="en-GB" sz="2600" dirty="0" smtClean="0"/>
              <a:t>accountability</a:t>
            </a:r>
            <a:endParaRPr lang="en-GB" sz="2600" dirty="0"/>
          </a:p>
          <a:p>
            <a:pPr marL="0" indent="0">
              <a:buNone/>
            </a:pPr>
            <a:r>
              <a:rPr lang="en-GB" sz="2600" b="1" dirty="0"/>
              <a:t>Practical measures</a:t>
            </a:r>
            <a:r>
              <a:rPr lang="en-GB" sz="2600" b="1" dirty="0" smtClean="0"/>
              <a:t>:</a:t>
            </a:r>
          </a:p>
          <a:p>
            <a:pPr lvl="0">
              <a:buFont typeface="Wingdings" panose="05000000000000000000" pitchFamily="2" charset="2"/>
              <a:buChar char="§"/>
            </a:pPr>
            <a:r>
              <a:rPr lang="en-GB" sz="2600" dirty="0"/>
              <a:t>Review and improve the administrative capacity of the revenue authority otherwise the planned changes will not be achieved.</a:t>
            </a:r>
          </a:p>
          <a:p>
            <a:pPr lvl="0">
              <a:buFont typeface="Wingdings" panose="05000000000000000000" pitchFamily="2" charset="2"/>
              <a:buChar char="§"/>
            </a:pPr>
            <a:r>
              <a:rPr lang="en-GB" sz="2600" dirty="0"/>
              <a:t>Approach the reform </a:t>
            </a:r>
            <a:r>
              <a:rPr lang="en-GB" sz="2600" dirty="0" smtClean="0"/>
              <a:t>comprehensively</a:t>
            </a:r>
            <a:endParaRPr lang="en-GB" sz="2600" dirty="0"/>
          </a:p>
          <a:p>
            <a:pPr lvl="0">
              <a:buFont typeface="Wingdings" panose="05000000000000000000" pitchFamily="2" charset="2"/>
              <a:buChar char="§"/>
            </a:pPr>
            <a:r>
              <a:rPr lang="en-GB" sz="2600" dirty="0"/>
              <a:t>Develop a properties database. Where possible use more modern GPS </a:t>
            </a:r>
            <a:r>
              <a:rPr lang="en-GB" sz="2600" dirty="0" smtClean="0"/>
              <a:t>related technology – but do not let that hold you back.</a:t>
            </a:r>
            <a:endParaRPr lang="en-GB" sz="2600" dirty="0"/>
          </a:p>
          <a:p>
            <a:pPr>
              <a:buFont typeface="Wingdings" panose="05000000000000000000" pitchFamily="2" charset="2"/>
              <a:buChar char="§"/>
            </a:pPr>
            <a:r>
              <a:rPr lang="en-GB" sz="2600" dirty="0" smtClean="0"/>
              <a:t>Stakeholder </a:t>
            </a:r>
            <a:r>
              <a:rPr lang="en-GB" sz="2600" dirty="0"/>
              <a:t>education is essential </a:t>
            </a:r>
            <a:endParaRPr lang="en-GB" sz="2600" b="1" dirty="0"/>
          </a:p>
          <a:p>
            <a:pPr marL="0" indent="0">
              <a:buNone/>
            </a:pPr>
            <a:endParaRPr lang="en-GB" dirty="0">
              <a:solidFill>
                <a:srgbClr val="0070C0"/>
              </a:solidFill>
            </a:endParaRPr>
          </a:p>
        </p:txBody>
      </p:sp>
    </p:spTree>
    <p:extLst>
      <p:ext uri="{BB962C8B-B14F-4D97-AF65-F5344CB8AC3E}">
        <p14:creationId xmlns:p14="http://schemas.microsoft.com/office/powerpoint/2010/main" val="15837513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Learning from others: </a:t>
            </a:r>
            <a:br>
              <a:rPr lang="en-GB" b="1" dirty="0"/>
            </a:br>
            <a:r>
              <a:rPr lang="en-GB" b="1" dirty="0"/>
              <a:t>Practical lessons and steps</a:t>
            </a:r>
            <a:endParaRPr lang="en-GB" dirty="0">
              <a:solidFill>
                <a:srgbClr val="09213B"/>
              </a:solidFill>
            </a:endParaRPr>
          </a:p>
        </p:txBody>
      </p:sp>
      <p:sp>
        <p:nvSpPr>
          <p:cNvPr id="3" name="Content Placeholder 2"/>
          <p:cNvSpPr>
            <a:spLocks noGrp="1"/>
          </p:cNvSpPr>
          <p:nvPr>
            <p:ph idx="1"/>
          </p:nvPr>
        </p:nvSpPr>
        <p:spPr>
          <a:xfrm>
            <a:off x="425303" y="1836409"/>
            <a:ext cx="8102009" cy="4479329"/>
          </a:xfrm>
        </p:spPr>
        <p:txBody>
          <a:bodyPr>
            <a:normAutofit fontScale="92500" lnSpcReduction="10000"/>
          </a:bodyPr>
          <a:lstStyle/>
          <a:p>
            <a:pPr marL="0" indent="0">
              <a:buNone/>
            </a:pPr>
            <a:r>
              <a:rPr lang="en-GB" b="1" dirty="0" smtClean="0"/>
              <a:t>Lesson </a:t>
            </a:r>
            <a:r>
              <a:rPr lang="en-GB" b="1" dirty="0"/>
              <a:t>8: Tackling Integrity and Corruption </a:t>
            </a:r>
            <a:r>
              <a:rPr lang="en-GB" b="1" dirty="0" smtClean="0"/>
              <a:t>issues</a:t>
            </a:r>
          </a:p>
          <a:p>
            <a:pPr marL="0" indent="0">
              <a:buNone/>
            </a:pPr>
            <a:r>
              <a:rPr lang="en-GB" sz="1800" dirty="0"/>
              <a:t>A Chatham House review of corruption issues in Egypt found that despite strong criticism of corruption and its implications for society, a number of participants suggested that it had become a necessary way of operating in the current economic environment. If there was a button that could be pressed to stop corruption, one participant hypothesized, ‘no one would push it’. Corruption has become a necessary way of redistributing the wealth in a country where economic growth still benefits a limited class of individuals</a:t>
            </a:r>
            <a:r>
              <a:rPr lang="en-GB" sz="1800" dirty="0" smtClean="0"/>
              <a:t>.</a:t>
            </a:r>
          </a:p>
          <a:p>
            <a:pPr marL="0" indent="0">
              <a:buNone/>
            </a:pPr>
            <a:r>
              <a:rPr lang="en-GB" sz="2100" b="1" dirty="0" smtClean="0"/>
              <a:t>Practical measures:</a:t>
            </a:r>
          </a:p>
          <a:p>
            <a:pPr lvl="0">
              <a:lnSpc>
                <a:spcPct val="110000"/>
              </a:lnSpc>
              <a:spcBef>
                <a:spcPts val="600"/>
              </a:spcBef>
              <a:buFont typeface="Wingdings" panose="05000000000000000000" pitchFamily="2" charset="2"/>
              <a:buChar char="§"/>
            </a:pPr>
            <a:r>
              <a:rPr lang="en-GB" sz="1800" dirty="0" smtClean="0"/>
              <a:t>Creation of at least Semi-Autonomous </a:t>
            </a:r>
            <a:r>
              <a:rPr lang="en-GB" sz="1800" dirty="0"/>
              <a:t>Tax </a:t>
            </a:r>
            <a:r>
              <a:rPr lang="en-GB" sz="1800" dirty="0" smtClean="0"/>
              <a:t>administrations.</a:t>
            </a:r>
          </a:p>
          <a:p>
            <a:pPr lvl="0">
              <a:lnSpc>
                <a:spcPct val="110000"/>
              </a:lnSpc>
              <a:spcBef>
                <a:spcPts val="600"/>
              </a:spcBef>
              <a:buFont typeface="Wingdings" panose="05000000000000000000" pitchFamily="2" charset="2"/>
              <a:buChar char="§"/>
            </a:pPr>
            <a:r>
              <a:rPr lang="en-GB" sz="1800" dirty="0" smtClean="0"/>
              <a:t>The payment of higher salaries and payments of bonuses related to good performance. </a:t>
            </a:r>
          </a:p>
          <a:p>
            <a:pPr lvl="0">
              <a:lnSpc>
                <a:spcPct val="110000"/>
              </a:lnSpc>
              <a:spcBef>
                <a:spcPts val="600"/>
              </a:spcBef>
              <a:buFont typeface="Wingdings" panose="05000000000000000000" pitchFamily="2" charset="2"/>
              <a:buChar char="§"/>
            </a:pPr>
            <a:r>
              <a:rPr lang="en-GB" sz="1800" dirty="0" smtClean="0"/>
              <a:t>Establishing </a:t>
            </a:r>
            <a:r>
              <a:rPr lang="en-GB" sz="1800" dirty="0"/>
              <a:t>basic IT to speed up processing and reduce face to face opportunities for negotiation.  </a:t>
            </a:r>
          </a:p>
          <a:p>
            <a:pPr>
              <a:lnSpc>
                <a:spcPct val="110000"/>
              </a:lnSpc>
              <a:spcBef>
                <a:spcPts val="600"/>
              </a:spcBef>
              <a:buFont typeface="Wingdings" panose="05000000000000000000" pitchFamily="2" charset="2"/>
              <a:buChar char="§"/>
            </a:pPr>
            <a:r>
              <a:rPr lang="en-GB" sz="1800" dirty="0"/>
              <a:t>The establishment of codes of conduct and the active policing of these </a:t>
            </a:r>
          </a:p>
          <a:p>
            <a:endParaRPr lang="en-GB" b="1" dirty="0"/>
          </a:p>
          <a:p>
            <a:endParaRPr lang="en-GB" dirty="0">
              <a:solidFill>
                <a:srgbClr val="0070C0"/>
              </a:solidFill>
            </a:endParaRPr>
          </a:p>
        </p:txBody>
      </p:sp>
    </p:spTree>
    <p:extLst>
      <p:ext uri="{BB962C8B-B14F-4D97-AF65-F5344CB8AC3E}">
        <p14:creationId xmlns:p14="http://schemas.microsoft.com/office/powerpoint/2010/main" val="20384206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Learning from others: </a:t>
            </a:r>
            <a:br>
              <a:rPr lang="en-GB" b="1" dirty="0"/>
            </a:br>
            <a:r>
              <a:rPr lang="en-GB" b="1" dirty="0"/>
              <a:t>Practical lessons and steps</a:t>
            </a:r>
            <a:endParaRPr lang="en-GB" dirty="0">
              <a:solidFill>
                <a:srgbClr val="09213B"/>
              </a:solidFill>
            </a:endParaRPr>
          </a:p>
        </p:txBody>
      </p:sp>
      <p:sp>
        <p:nvSpPr>
          <p:cNvPr id="3" name="Content Placeholder 2"/>
          <p:cNvSpPr>
            <a:spLocks noGrp="1"/>
          </p:cNvSpPr>
          <p:nvPr>
            <p:ph idx="1"/>
          </p:nvPr>
        </p:nvSpPr>
        <p:spPr>
          <a:xfrm>
            <a:off x="375684" y="1949824"/>
            <a:ext cx="8385544" cy="4458064"/>
          </a:xfrm>
        </p:spPr>
        <p:txBody>
          <a:bodyPr>
            <a:normAutofit fontScale="77500" lnSpcReduction="20000"/>
          </a:bodyPr>
          <a:lstStyle/>
          <a:p>
            <a:pPr marL="0" indent="0">
              <a:buNone/>
            </a:pPr>
            <a:r>
              <a:rPr lang="en-GB" sz="2300" b="1" dirty="0"/>
              <a:t>Lesson 9 - Human Resources: The Capacity to Implement</a:t>
            </a:r>
          </a:p>
          <a:p>
            <a:pPr marL="0" indent="0">
              <a:buNone/>
            </a:pPr>
            <a:r>
              <a:rPr lang="en-GB" sz="2300" dirty="0"/>
              <a:t>The major lesson learnt from Tax and Revenue Reforms by other countries has been that none of this is possible without a well-trained and dedicated work force. This is important if processes are to be simplified, approaches changed, automation introduced, customer service and taxpayers to be the focus and corruption to be tackled.</a:t>
            </a:r>
          </a:p>
          <a:p>
            <a:pPr marL="0" indent="0">
              <a:buNone/>
            </a:pPr>
            <a:r>
              <a:rPr lang="en-GB" sz="2300" b="1" dirty="0" smtClean="0"/>
              <a:t>Practical measures:</a:t>
            </a:r>
          </a:p>
          <a:p>
            <a:pPr lvl="0">
              <a:lnSpc>
                <a:spcPct val="120000"/>
              </a:lnSpc>
              <a:spcBef>
                <a:spcPts val="600"/>
              </a:spcBef>
              <a:buFont typeface="Wingdings" panose="05000000000000000000" pitchFamily="2" charset="2"/>
              <a:buChar char="§"/>
            </a:pPr>
            <a:r>
              <a:rPr lang="en-GB" sz="2300" dirty="0"/>
              <a:t>Take stock of existing staff – skills and strengths. </a:t>
            </a:r>
          </a:p>
          <a:p>
            <a:pPr lvl="0">
              <a:lnSpc>
                <a:spcPct val="120000"/>
              </a:lnSpc>
              <a:spcBef>
                <a:spcPts val="600"/>
              </a:spcBef>
              <a:buFont typeface="Wingdings" panose="05000000000000000000" pitchFamily="2" charset="2"/>
              <a:buChar char="§"/>
            </a:pPr>
            <a:r>
              <a:rPr lang="en-GB" sz="2300" dirty="0"/>
              <a:t>In the short term bring in temporary staff and consultants but ensure a clear skills transfer process to ensure capacity is built.</a:t>
            </a:r>
          </a:p>
          <a:p>
            <a:pPr lvl="0">
              <a:lnSpc>
                <a:spcPct val="120000"/>
              </a:lnSpc>
              <a:spcBef>
                <a:spcPts val="600"/>
              </a:spcBef>
              <a:buFont typeface="Wingdings" panose="05000000000000000000" pitchFamily="2" charset="2"/>
              <a:buChar char="§"/>
            </a:pPr>
            <a:r>
              <a:rPr lang="en-GB" sz="2300" dirty="0"/>
              <a:t>Use business and process improvement tools to increase performance.</a:t>
            </a:r>
          </a:p>
          <a:p>
            <a:pPr lvl="0">
              <a:lnSpc>
                <a:spcPct val="120000"/>
              </a:lnSpc>
              <a:spcBef>
                <a:spcPts val="600"/>
              </a:spcBef>
              <a:buFont typeface="Wingdings" panose="05000000000000000000" pitchFamily="2" charset="2"/>
              <a:buChar char="§"/>
            </a:pPr>
            <a:r>
              <a:rPr lang="en-GB" sz="2300" dirty="0"/>
              <a:t>Invest in staff that have project management skills and change management skills.</a:t>
            </a:r>
          </a:p>
          <a:p>
            <a:pPr lvl="0">
              <a:lnSpc>
                <a:spcPct val="120000"/>
              </a:lnSpc>
              <a:spcBef>
                <a:spcPts val="600"/>
              </a:spcBef>
              <a:buFont typeface="Wingdings" panose="05000000000000000000" pitchFamily="2" charset="2"/>
              <a:buChar char="§"/>
            </a:pPr>
            <a:r>
              <a:rPr lang="en-GB" sz="2300" dirty="0"/>
              <a:t>Develop a clear training policy.</a:t>
            </a:r>
          </a:p>
          <a:p>
            <a:pPr marL="0" indent="0">
              <a:buNone/>
            </a:pPr>
            <a:endParaRPr lang="en-GB" dirty="0"/>
          </a:p>
          <a:p>
            <a:pPr marL="0" indent="0">
              <a:buNone/>
            </a:pPr>
            <a:endParaRPr lang="en-GB" dirty="0" smtClean="0">
              <a:solidFill>
                <a:srgbClr val="0070C0"/>
              </a:solidFill>
            </a:endParaRPr>
          </a:p>
          <a:p>
            <a:endParaRPr lang="en-GB" dirty="0">
              <a:solidFill>
                <a:srgbClr val="0070C0"/>
              </a:solidFill>
            </a:endParaRPr>
          </a:p>
        </p:txBody>
      </p:sp>
    </p:spTree>
    <p:extLst>
      <p:ext uri="{BB962C8B-B14F-4D97-AF65-F5344CB8AC3E}">
        <p14:creationId xmlns:p14="http://schemas.microsoft.com/office/powerpoint/2010/main" val="16495857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2496" y="2714196"/>
            <a:ext cx="6522185" cy="2135178"/>
          </a:xfrm>
        </p:spPr>
        <p:txBody>
          <a:bodyPr>
            <a:normAutofit fontScale="90000"/>
          </a:bodyPr>
          <a:lstStyle/>
          <a:p>
            <a:pPr algn="ctr"/>
            <a:r>
              <a:rPr lang="en-GB" sz="2000" b="1" dirty="0"/>
              <a:t>International Case Studies of IGR Reform and</a:t>
            </a:r>
            <a:r>
              <a:rPr lang="en-GB" sz="2000" dirty="0"/>
              <a:t/>
            </a:r>
            <a:br>
              <a:rPr lang="en-GB" sz="2000" dirty="0"/>
            </a:br>
            <a:r>
              <a:rPr lang="en-GB" sz="2000" b="1" dirty="0"/>
              <a:t>Practical Measures for </a:t>
            </a:r>
            <a:r>
              <a:rPr lang="en-GB" sz="2000" b="1" dirty="0" smtClean="0"/>
              <a:t>States’ consideration </a:t>
            </a:r>
            <a:r>
              <a:rPr lang="en-GB" sz="2000" b="1" dirty="0"/>
              <a:t>at the </a:t>
            </a:r>
            <a:r>
              <a:rPr lang="en-GB" sz="2000" dirty="0"/>
              <a:t/>
            </a:r>
            <a:br>
              <a:rPr lang="en-GB" sz="2000" dirty="0"/>
            </a:br>
            <a:r>
              <a:rPr lang="en-GB" sz="2000" b="1" dirty="0"/>
              <a:t>IGR National Peer Learning Event 16/17 November 2015</a:t>
            </a:r>
            <a:r>
              <a:rPr lang="en-GB" sz="2000" dirty="0"/>
              <a:t/>
            </a:r>
            <a:br>
              <a:rPr lang="en-GB" sz="2000" dirty="0"/>
            </a:br>
            <a:r>
              <a:rPr lang="en-GB" sz="2000" b="1" dirty="0"/>
              <a:t>Abuja, </a:t>
            </a:r>
            <a:r>
              <a:rPr lang="en-GB" sz="2000" b="1" dirty="0" smtClean="0"/>
              <a:t>Nigeria</a:t>
            </a:r>
            <a:r>
              <a:rPr lang="en-GB" sz="1800" b="1" dirty="0" smtClean="0"/>
              <a:t/>
            </a:r>
            <a:br>
              <a:rPr lang="en-GB" sz="1800" b="1" dirty="0" smtClean="0"/>
            </a:br>
            <a:r>
              <a:rPr lang="en-GB" sz="1800" dirty="0"/>
              <a:t/>
            </a:r>
            <a:br>
              <a:rPr lang="en-GB" sz="1800" dirty="0"/>
            </a:br>
            <a:r>
              <a:rPr lang="en-GB" sz="1600" b="1" dirty="0"/>
              <a:t>Dr Mark Abani, ACTI, ACIMAN, FNIM, FICA</a:t>
            </a:r>
            <a:br>
              <a:rPr lang="en-GB" sz="1600" b="1" dirty="0"/>
            </a:br>
            <a:r>
              <a:rPr lang="en-GB" sz="1600" b="1" dirty="0" smtClean="0"/>
              <a:t>Tax Consultant</a:t>
            </a:r>
            <a:r>
              <a:rPr lang="en-GB" sz="2000" dirty="0"/>
              <a:t/>
            </a:r>
            <a:br>
              <a:rPr lang="en-GB" sz="2000" dirty="0"/>
            </a:br>
            <a:endParaRPr lang="en-GB" sz="1600" cap="none" dirty="0"/>
          </a:p>
        </p:txBody>
      </p:sp>
      <p:sp>
        <p:nvSpPr>
          <p:cNvPr id="3" name="Text Placeholder 2"/>
          <p:cNvSpPr>
            <a:spLocks noGrp="1"/>
          </p:cNvSpPr>
          <p:nvPr>
            <p:ph type="body" idx="1"/>
          </p:nvPr>
        </p:nvSpPr>
        <p:spPr>
          <a:xfrm flipV="1">
            <a:off x="1558344" y="4710952"/>
            <a:ext cx="6048209" cy="45719"/>
          </a:xfrm>
        </p:spPr>
        <p:txBody>
          <a:bodyPr>
            <a:normAutofit fontScale="25000" lnSpcReduction="20000"/>
          </a:bodyPr>
          <a:lstStyle/>
          <a:p>
            <a:endParaRPr lang="en-GB" sz="2800" b="1" dirty="0">
              <a:solidFill>
                <a:schemeClr val="tx1"/>
              </a:solidFill>
            </a:endParaRPr>
          </a:p>
        </p:txBody>
      </p:sp>
      <p:pic>
        <p:nvPicPr>
          <p:cNvPr id="4" name="Picture 3"/>
          <p:cNvPicPr>
            <a:picLocks noChangeAspect="1"/>
          </p:cNvPicPr>
          <p:nvPr/>
        </p:nvPicPr>
        <p:blipFill>
          <a:blip r:embed="rId2"/>
          <a:stretch>
            <a:fillRect/>
          </a:stretch>
        </p:blipFill>
        <p:spPr>
          <a:xfrm>
            <a:off x="7168162" y="1863861"/>
            <a:ext cx="1975838" cy="988756"/>
          </a:xfrm>
          <a:prstGeom prst="rect">
            <a:avLst/>
          </a:prstGeom>
        </p:spPr>
      </p:pic>
    </p:spTree>
    <p:extLst>
      <p:ext uri="{BB962C8B-B14F-4D97-AF65-F5344CB8AC3E}">
        <p14:creationId xmlns:p14="http://schemas.microsoft.com/office/powerpoint/2010/main" val="34871870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smtClean="0"/>
              <a:t>Conclusion</a:t>
            </a:r>
            <a:endParaRPr lang="en-GB" dirty="0">
              <a:solidFill>
                <a:srgbClr val="09213B"/>
              </a:solidFill>
            </a:endParaRPr>
          </a:p>
        </p:txBody>
      </p:sp>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a:p>
          <a:p>
            <a:pPr marL="0" indent="0">
              <a:buNone/>
            </a:pPr>
            <a:r>
              <a:rPr lang="en-GB" dirty="0" smtClean="0"/>
              <a:t>There </a:t>
            </a:r>
            <a:r>
              <a:rPr lang="en-GB" dirty="0"/>
              <a:t>are numerous lessons to be learnt and a lot of practical implementable measures that the Nigeria Governors’ Forum can consider. </a:t>
            </a:r>
            <a:endParaRPr lang="en-GB" dirty="0" smtClean="0"/>
          </a:p>
          <a:p>
            <a:pPr marL="0" indent="0">
              <a:buNone/>
            </a:pPr>
            <a:r>
              <a:rPr lang="en-GB" dirty="0" smtClean="0"/>
              <a:t> </a:t>
            </a:r>
            <a:r>
              <a:rPr lang="en-GB" dirty="0"/>
              <a:t>It all starts with the political will.</a:t>
            </a:r>
          </a:p>
          <a:p>
            <a:pPr marL="0" indent="0">
              <a:buNone/>
            </a:pPr>
            <a:endParaRPr lang="en-GB" dirty="0" smtClean="0">
              <a:solidFill>
                <a:srgbClr val="0070C0"/>
              </a:solidFill>
            </a:endParaRPr>
          </a:p>
          <a:p>
            <a:endParaRPr lang="en-GB" dirty="0">
              <a:solidFill>
                <a:srgbClr val="0070C0"/>
              </a:solidFill>
            </a:endParaRPr>
          </a:p>
        </p:txBody>
      </p:sp>
    </p:spTree>
    <p:extLst>
      <p:ext uri="{BB962C8B-B14F-4D97-AF65-F5344CB8AC3E}">
        <p14:creationId xmlns:p14="http://schemas.microsoft.com/office/powerpoint/2010/main" val="22221531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cap="none" dirty="0" smtClean="0">
                <a:solidFill>
                  <a:schemeClr val="bg2"/>
                </a:solidFill>
              </a:rPr>
              <a:t>Thank You</a:t>
            </a:r>
            <a:endParaRPr lang="en-GB" cap="none" dirty="0">
              <a:solidFill>
                <a:schemeClr val="bg2"/>
              </a:solidFill>
            </a:endParaRPr>
          </a:p>
        </p:txBody>
      </p:sp>
      <p:pic>
        <p:nvPicPr>
          <p:cNvPr id="4" name="Picture 3"/>
          <p:cNvPicPr>
            <a:picLocks noChangeAspect="1"/>
          </p:cNvPicPr>
          <p:nvPr/>
        </p:nvPicPr>
        <p:blipFill>
          <a:blip r:embed="rId2"/>
          <a:stretch>
            <a:fillRect/>
          </a:stretch>
        </p:blipFill>
        <p:spPr>
          <a:xfrm>
            <a:off x="6566636" y="2146516"/>
            <a:ext cx="2577363" cy="1289773"/>
          </a:xfrm>
          <a:prstGeom prst="rect">
            <a:avLst/>
          </a:prstGeom>
        </p:spPr>
      </p:pic>
    </p:spTree>
    <p:extLst>
      <p:ext uri="{BB962C8B-B14F-4D97-AF65-F5344CB8AC3E}">
        <p14:creationId xmlns:p14="http://schemas.microsoft.com/office/powerpoint/2010/main" val="39946137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IGR: What is it and </a:t>
            </a:r>
            <a:r>
              <a:rPr lang="en-GB" b="1" dirty="0" smtClean="0"/>
              <a:t/>
            </a:r>
            <a:br>
              <a:rPr lang="en-GB" b="1" dirty="0" smtClean="0"/>
            </a:br>
            <a:r>
              <a:rPr lang="en-GB" b="1" dirty="0" smtClean="0"/>
              <a:t>why it is </a:t>
            </a:r>
            <a:r>
              <a:rPr lang="en-GB" b="1" dirty="0"/>
              <a:t>important</a:t>
            </a:r>
            <a:r>
              <a:rPr lang="en-GB" b="1" dirty="0" smtClean="0"/>
              <a:t>.</a:t>
            </a:r>
            <a:endParaRPr lang="en-US" dirty="0"/>
          </a:p>
        </p:txBody>
      </p:sp>
      <p:sp>
        <p:nvSpPr>
          <p:cNvPr id="3" name="Content Placeholder 2"/>
          <p:cNvSpPr>
            <a:spLocks noGrp="1"/>
          </p:cNvSpPr>
          <p:nvPr>
            <p:ph idx="1"/>
          </p:nvPr>
        </p:nvSpPr>
        <p:spPr>
          <a:xfrm>
            <a:off x="446567" y="1949823"/>
            <a:ext cx="8250866" cy="4422623"/>
          </a:xfrm>
        </p:spPr>
        <p:txBody>
          <a:bodyPr>
            <a:normAutofit fontScale="92500" lnSpcReduction="20000"/>
          </a:bodyPr>
          <a:lstStyle/>
          <a:p>
            <a:pPr marL="0" indent="0">
              <a:buNone/>
            </a:pPr>
            <a:r>
              <a:rPr lang="en-GB" sz="1800" dirty="0" smtClean="0"/>
              <a:t>Generally the term Internally Generated Revenue (IGR) is used in a number of ways but in the context of discussing State finances it refers to the revenue sources generated solely by the State and its local Governments. </a:t>
            </a:r>
          </a:p>
          <a:p>
            <a:pPr marL="0" indent="0">
              <a:buNone/>
            </a:pPr>
            <a:r>
              <a:rPr lang="en-GB" sz="1800" dirty="0"/>
              <a:t>So IGR refers to the income within the </a:t>
            </a:r>
            <a:r>
              <a:rPr lang="en-GB" sz="1800" dirty="0" smtClean="0"/>
              <a:t>State </a:t>
            </a:r>
            <a:r>
              <a:rPr lang="en-GB" sz="1800" dirty="0"/>
              <a:t>or LGA that is used to </a:t>
            </a:r>
            <a:r>
              <a:rPr lang="en-GB" sz="1800" dirty="0" smtClean="0"/>
              <a:t>finance </a:t>
            </a:r>
            <a:r>
              <a:rPr lang="en-GB" sz="1800" dirty="0"/>
              <a:t>State/LGA </a:t>
            </a:r>
            <a:r>
              <a:rPr lang="en-GB" sz="1800" dirty="0" smtClean="0"/>
              <a:t>programmes </a:t>
            </a:r>
            <a:r>
              <a:rPr lang="en-GB" sz="1800" dirty="0"/>
              <a:t>and services. </a:t>
            </a:r>
            <a:endParaRPr lang="en-GB" sz="1800" dirty="0" smtClean="0"/>
          </a:p>
          <a:p>
            <a:pPr marL="0" indent="0">
              <a:buNone/>
            </a:pPr>
            <a:r>
              <a:rPr lang="en-GB" sz="1800" dirty="0" smtClean="0"/>
              <a:t>Given that the </a:t>
            </a:r>
            <a:r>
              <a:rPr lang="en-GB" sz="1800" dirty="0"/>
              <a:t>Federal allocation has dropped significantly following the crash in oil prices in </a:t>
            </a:r>
            <a:r>
              <a:rPr lang="en-GB" sz="1800" dirty="0" smtClean="0"/>
              <a:t>2015, </a:t>
            </a:r>
            <a:r>
              <a:rPr lang="en-GB" sz="1800" dirty="0"/>
              <a:t>it is clear that until these IGR sources are harnessed, understood and maximized, the State Governments will not be able to achieve their plans.</a:t>
            </a:r>
          </a:p>
          <a:p>
            <a:pPr marL="0" indent="0">
              <a:buNone/>
            </a:pPr>
            <a:r>
              <a:rPr lang="en-GB" sz="1800" dirty="0" smtClean="0"/>
              <a:t>Taxes, levies and related IGR must be considered within the framework of the extant Legislation and Policy</a:t>
            </a:r>
          </a:p>
          <a:p>
            <a:pPr>
              <a:buFont typeface="Wingdings" panose="05000000000000000000" pitchFamily="2" charset="2"/>
              <a:buChar char="§"/>
            </a:pPr>
            <a:r>
              <a:rPr lang="en-GB" sz="1800" b="1" dirty="0"/>
              <a:t>Nigeria’s National Tax Policy</a:t>
            </a:r>
          </a:p>
          <a:p>
            <a:pPr>
              <a:buFont typeface="Wingdings" panose="05000000000000000000" pitchFamily="2" charset="2"/>
              <a:buChar char="§"/>
            </a:pPr>
            <a:r>
              <a:rPr lang="en-GB" sz="1800" b="1" dirty="0"/>
              <a:t>The Nigerian Constitution 1999</a:t>
            </a:r>
          </a:p>
          <a:p>
            <a:pPr>
              <a:buFont typeface="Wingdings" panose="05000000000000000000" pitchFamily="2" charset="2"/>
              <a:buChar char="§"/>
            </a:pPr>
            <a:r>
              <a:rPr lang="en-GB" sz="1800" b="1" dirty="0"/>
              <a:t>States and the Law covering Taxes and Levies they can charge.</a:t>
            </a:r>
          </a:p>
          <a:p>
            <a:pPr marL="0" indent="0">
              <a:buNone/>
            </a:pPr>
            <a:endParaRPr lang="en-US" sz="1800" dirty="0"/>
          </a:p>
        </p:txBody>
      </p:sp>
    </p:spTree>
    <p:extLst>
      <p:ext uri="{BB962C8B-B14F-4D97-AF65-F5344CB8AC3E}">
        <p14:creationId xmlns:p14="http://schemas.microsoft.com/office/powerpoint/2010/main" val="7071596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924" y="295833"/>
            <a:ext cx="7583488" cy="1143000"/>
          </a:xfrm>
        </p:spPr>
        <p:txBody>
          <a:bodyPr>
            <a:normAutofit/>
          </a:bodyPr>
          <a:lstStyle/>
          <a:p>
            <a:r>
              <a:rPr lang="en-GB" b="1" dirty="0"/>
              <a:t>IGR: </a:t>
            </a:r>
            <a:r>
              <a:rPr lang="en-GB" b="1" dirty="0" smtClean="0"/>
              <a:t>The Legislation and Rules.</a:t>
            </a:r>
            <a:endParaRPr lang="en-US" dirty="0"/>
          </a:p>
        </p:txBody>
      </p:sp>
      <p:sp>
        <p:nvSpPr>
          <p:cNvPr id="3" name="Content Placeholder 2"/>
          <p:cNvSpPr>
            <a:spLocks noGrp="1"/>
          </p:cNvSpPr>
          <p:nvPr>
            <p:ph idx="1"/>
          </p:nvPr>
        </p:nvSpPr>
        <p:spPr>
          <a:xfrm>
            <a:off x="254924" y="1793878"/>
            <a:ext cx="8442509" cy="4911721"/>
          </a:xfrm>
        </p:spPr>
        <p:txBody>
          <a:bodyPr>
            <a:normAutofit fontScale="92500" lnSpcReduction="20000"/>
          </a:bodyPr>
          <a:lstStyle/>
          <a:p>
            <a:pPr marL="0" indent="0">
              <a:buNone/>
            </a:pPr>
            <a:r>
              <a:rPr lang="en-GB" sz="1800" b="1" dirty="0" smtClean="0"/>
              <a:t>Nigeria’s </a:t>
            </a:r>
            <a:r>
              <a:rPr lang="en-GB" sz="1800" b="1" dirty="0"/>
              <a:t>National Tax </a:t>
            </a:r>
            <a:r>
              <a:rPr lang="en-GB" sz="1800" b="1" dirty="0" smtClean="0"/>
              <a:t>Policy</a:t>
            </a:r>
          </a:p>
          <a:p>
            <a:pPr marL="0" indent="0">
              <a:lnSpc>
                <a:spcPct val="120000"/>
              </a:lnSpc>
              <a:spcBef>
                <a:spcPts val="0"/>
              </a:spcBef>
              <a:buNone/>
            </a:pPr>
            <a:r>
              <a:rPr lang="en-GB" sz="1800" dirty="0"/>
              <a:t>At National Tax Policy level, taxes are defined as “pecuniary burden laid upon individuals or properties to support government expenditure” . It groups them into 4 Broad categories; on individuals, companies, by transaction and on assets. In a little more details:</a:t>
            </a:r>
          </a:p>
          <a:p>
            <a:pPr lvl="0">
              <a:lnSpc>
                <a:spcPct val="120000"/>
              </a:lnSpc>
              <a:spcBef>
                <a:spcPts val="0"/>
              </a:spcBef>
              <a:buFont typeface="Wingdings" panose="05000000000000000000" pitchFamily="2" charset="2"/>
              <a:buChar char="§"/>
            </a:pPr>
            <a:r>
              <a:rPr lang="en-GB" sz="1800" dirty="0"/>
              <a:t>On individuals – Personal Income Tax (PIT) and Development levy</a:t>
            </a:r>
          </a:p>
          <a:p>
            <a:pPr lvl="0">
              <a:lnSpc>
                <a:spcPct val="120000"/>
              </a:lnSpc>
              <a:spcBef>
                <a:spcPts val="0"/>
              </a:spcBef>
              <a:buFont typeface="Wingdings" panose="05000000000000000000" pitchFamily="2" charset="2"/>
              <a:buChar char="§"/>
            </a:pPr>
            <a:r>
              <a:rPr lang="en-GB" sz="1800" dirty="0"/>
              <a:t>On companies – Corporate Income Tax (CIT) etc. (not relevant to States)</a:t>
            </a:r>
          </a:p>
          <a:p>
            <a:pPr lvl="0">
              <a:lnSpc>
                <a:spcPct val="120000"/>
              </a:lnSpc>
              <a:spcBef>
                <a:spcPts val="0"/>
              </a:spcBef>
              <a:buFont typeface="Wingdings" panose="05000000000000000000" pitchFamily="2" charset="2"/>
              <a:buChar char="§"/>
            </a:pPr>
            <a:r>
              <a:rPr lang="en-GB" sz="1800" dirty="0"/>
              <a:t>On Transaction – VAT –  collected </a:t>
            </a:r>
            <a:r>
              <a:rPr lang="en-GB" sz="1800" dirty="0" smtClean="0"/>
              <a:t>by Federal </a:t>
            </a:r>
            <a:r>
              <a:rPr lang="en-GB" sz="1800" dirty="0"/>
              <a:t>but 85% </a:t>
            </a:r>
            <a:r>
              <a:rPr lang="en-GB" sz="1800" dirty="0" smtClean="0"/>
              <a:t>is sent back </a:t>
            </a:r>
            <a:r>
              <a:rPr lang="en-GB" sz="1800" dirty="0"/>
              <a:t>to States; Capital Gains Tax (CGT)</a:t>
            </a:r>
          </a:p>
          <a:p>
            <a:pPr lvl="0">
              <a:lnSpc>
                <a:spcPct val="120000"/>
              </a:lnSpc>
              <a:spcBef>
                <a:spcPts val="0"/>
              </a:spcBef>
              <a:buFont typeface="Wingdings" panose="05000000000000000000" pitchFamily="2" charset="2"/>
              <a:buChar char="§"/>
            </a:pPr>
            <a:r>
              <a:rPr lang="en-GB" sz="1800" dirty="0"/>
              <a:t>On Assets – Property tax, etc..</a:t>
            </a:r>
          </a:p>
          <a:p>
            <a:pPr marL="0" indent="0">
              <a:buNone/>
            </a:pPr>
            <a:r>
              <a:rPr lang="en-GB" sz="1800" b="1" dirty="0" smtClean="0"/>
              <a:t>The </a:t>
            </a:r>
            <a:r>
              <a:rPr lang="en-GB" sz="1800" b="1" dirty="0"/>
              <a:t>Nigerian Constitution </a:t>
            </a:r>
            <a:r>
              <a:rPr lang="en-GB" sz="1800" b="1" dirty="0" smtClean="0"/>
              <a:t>1999</a:t>
            </a:r>
          </a:p>
          <a:p>
            <a:pPr marL="0" indent="0">
              <a:buNone/>
            </a:pPr>
            <a:r>
              <a:rPr lang="en-GB" sz="1800" dirty="0"/>
              <a:t>The Constitution of the Federal Republic of Nigeria, 1999, Cap. C23, Laws of the Federation of Nigeria provides general taxing powers for the federation as well as its federating units</a:t>
            </a:r>
            <a:r>
              <a:rPr lang="en-GB" sz="1800" dirty="0" smtClean="0"/>
              <a:t>. </a:t>
            </a:r>
          </a:p>
          <a:p>
            <a:pPr marL="0" indent="0">
              <a:buNone/>
            </a:pPr>
            <a:r>
              <a:rPr lang="en-GB" sz="1800" dirty="0" smtClean="0"/>
              <a:t>In </a:t>
            </a:r>
            <a:r>
              <a:rPr lang="en-GB" sz="1800" dirty="0"/>
              <a:t>summary, Legislation is Federal but collection is on concurrent list, while Local Government is legislated by State.</a:t>
            </a:r>
            <a:endParaRPr lang="en-GB" sz="1800" b="1" dirty="0"/>
          </a:p>
          <a:p>
            <a:pPr marL="0" indent="0">
              <a:buNone/>
            </a:pPr>
            <a:r>
              <a:rPr lang="en-GB" sz="1800" b="1" dirty="0"/>
              <a:t>States and the </a:t>
            </a:r>
            <a:r>
              <a:rPr lang="en-GB" sz="1800" b="1" dirty="0" smtClean="0"/>
              <a:t>Laws </a:t>
            </a:r>
            <a:r>
              <a:rPr lang="en-GB" sz="1800" b="1" dirty="0"/>
              <a:t>covering Taxes and Levies they can charge</a:t>
            </a:r>
            <a:r>
              <a:rPr lang="en-GB" sz="1800" b="1" dirty="0" smtClean="0"/>
              <a:t>.</a:t>
            </a:r>
          </a:p>
          <a:p>
            <a:pPr marL="0" indent="0">
              <a:buNone/>
            </a:pPr>
            <a:endParaRPr lang="en-GB" sz="1800" b="1" dirty="0" smtClean="0"/>
          </a:p>
          <a:p>
            <a:pPr marL="0" indent="0">
              <a:buNone/>
            </a:pPr>
            <a:endParaRPr lang="en-US" sz="1800" dirty="0"/>
          </a:p>
        </p:txBody>
      </p:sp>
    </p:spTree>
    <p:extLst>
      <p:ext uri="{BB962C8B-B14F-4D97-AF65-F5344CB8AC3E}">
        <p14:creationId xmlns:p14="http://schemas.microsoft.com/office/powerpoint/2010/main" val="11509415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a:t>International </a:t>
            </a:r>
            <a:r>
              <a:rPr lang="en-GB" b="1" dirty="0" smtClean="0"/>
              <a:t>Experiences</a:t>
            </a:r>
            <a:endParaRPr lang="en-US" b="1" dirty="0"/>
          </a:p>
        </p:txBody>
      </p:sp>
      <p:sp>
        <p:nvSpPr>
          <p:cNvPr id="5" name="Content Placeholder 4"/>
          <p:cNvSpPr>
            <a:spLocks noGrp="1"/>
          </p:cNvSpPr>
          <p:nvPr>
            <p:ph idx="1"/>
          </p:nvPr>
        </p:nvSpPr>
        <p:spPr>
          <a:xfrm>
            <a:off x="425302" y="1949823"/>
            <a:ext cx="8236689" cy="4323385"/>
          </a:xfrm>
        </p:spPr>
        <p:txBody>
          <a:bodyPr>
            <a:normAutofit/>
          </a:bodyPr>
          <a:lstStyle/>
          <a:p>
            <a:pPr marL="0" indent="0">
              <a:buNone/>
            </a:pPr>
            <a:r>
              <a:rPr lang="en-GB" b="1" dirty="0" smtClean="0"/>
              <a:t>An </a:t>
            </a:r>
            <a:r>
              <a:rPr lang="en-GB" b="1" dirty="0"/>
              <a:t>overview</a:t>
            </a:r>
          </a:p>
          <a:p>
            <a:pPr marL="0" indent="0">
              <a:buNone/>
            </a:pPr>
            <a:r>
              <a:rPr lang="en-GB" sz="1800" dirty="0"/>
              <a:t>Though many countries in the world generate their revenue at national and local </a:t>
            </a:r>
            <a:r>
              <a:rPr lang="en-GB" sz="1800" dirty="0" smtClean="0"/>
              <a:t>level, </a:t>
            </a:r>
            <a:r>
              <a:rPr lang="en-GB" sz="1800" dirty="0"/>
              <a:t>very few have the structure in Nigeria where there are three levels of collection and </a:t>
            </a:r>
            <a:r>
              <a:rPr lang="en-GB" sz="1800" dirty="0" smtClean="0"/>
              <a:t>two levels </a:t>
            </a:r>
            <a:r>
              <a:rPr lang="en-GB" sz="1800" dirty="0"/>
              <a:t>of legislation.  The closest to this structure is found in Brazil and India. A third is partially true in Canada. </a:t>
            </a:r>
            <a:endParaRPr lang="en-GB" sz="1800" dirty="0" smtClean="0"/>
          </a:p>
          <a:p>
            <a:pPr marL="0" indent="0">
              <a:buNone/>
            </a:pPr>
            <a:r>
              <a:rPr lang="en-GB" sz="1800" b="1" dirty="0"/>
              <a:t>Similar Separation in </a:t>
            </a:r>
            <a:r>
              <a:rPr lang="en-GB" sz="1800" b="1" dirty="0" smtClean="0"/>
              <a:t>powers</a:t>
            </a:r>
            <a:endParaRPr lang="en-GB" sz="1800" dirty="0"/>
          </a:p>
          <a:p>
            <a:pPr marL="0" indent="0">
              <a:buNone/>
            </a:pPr>
            <a:r>
              <a:rPr lang="en-GB" sz="1800" dirty="0"/>
              <a:t>In both Brazil and India there are laws that charge the Federal level with the primary collection of taxes and levies especially of international and interstate financial activities, while </a:t>
            </a:r>
            <a:r>
              <a:rPr lang="en-GB" sz="1800" dirty="0" smtClean="0"/>
              <a:t>States </a:t>
            </a:r>
            <a:r>
              <a:rPr lang="en-GB" sz="1800" dirty="0"/>
              <a:t>have powers on concurrent legislation to both charge and collect a number of taxes and levies.  In turn the </a:t>
            </a:r>
            <a:r>
              <a:rPr lang="en-GB" sz="1800" dirty="0" smtClean="0"/>
              <a:t>States </a:t>
            </a:r>
            <a:r>
              <a:rPr lang="en-GB" sz="1800" dirty="0"/>
              <a:t>legislate for the collection of IGR at the </a:t>
            </a:r>
            <a:r>
              <a:rPr lang="en-GB" sz="1800" dirty="0" smtClean="0"/>
              <a:t>Local </a:t>
            </a:r>
            <a:r>
              <a:rPr lang="en-GB" sz="1800" dirty="0"/>
              <a:t>levels.</a:t>
            </a:r>
          </a:p>
          <a:p>
            <a:pPr marL="0" indent="0">
              <a:buNone/>
            </a:pPr>
            <a:endParaRPr lang="en-US" sz="1800" dirty="0"/>
          </a:p>
        </p:txBody>
      </p:sp>
    </p:spTree>
    <p:extLst>
      <p:ext uri="{BB962C8B-B14F-4D97-AF65-F5344CB8AC3E}">
        <p14:creationId xmlns:p14="http://schemas.microsoft.com/office/powerpoint/2010/main" val="12686105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Brazil</a:t>
            </a:r>
            <a:br>
              <a:rPr lang="en-GB" b="1" dirty="0"/>
            </a:br>
            <a:endParaRPr lang="en-US" dirty="0"/>
          </a:p>
        </p:txBody>
      </p:sp>
      <p:sp>
        <p:nvSpPr>
          <p:cNvPr id="3" name="Content Placeholder 2"/>
          <p:cNvSpPr>
            <a:spLocks noGrp="1"/>
          </p:cNvSpPr>
          <p:nvPr>
            <p:ph idx="1"/>
          </p:nvPr>
        </p:nvSpPr>
        <p:spPr>
          <a:xfrm>
            <a:off x="779462" y="1970566"/>
            <a:ext cx="7988853" cy="4486941"/>
          </a:xfrm>
        </p:spPr>
        <p:txBody>
          <a:bodyPr>
            <a:normAutofit/>
          </a:bodyPr>
          <a:lstStyle/>
          <a:p>
            <a:pPr marL="0" indent="0">
              <a:buNone/>
            </a:pPr>
            <a:r>
              <a:rPr lang="en-GB" sz="2000" dirty="0" smtClean="0"/>
              <a:t>Brazil has one of the most complex tax systems in the world with tax burdens equal to 36% of GDP. </a:t>
            </a:r>
          </a:p>
          <a:p>
            <a:pPr marL="0" indent="0">
              <a:buNone/>
            </a:pPr>
            <a:r>
              <a:rPr lang="en-GB" sz="2000" dirty="0" smtClean="0"/>
              <a:t>In Brazil tax is collected at three (3) levels and all three have constitutional rights to create their own taxes. Taxes are broadly categorised as follows: </a:t>
            </a:r>
          </a:p>
          <a:p>
            <a:pPr lvl="0">
              <a:buFont typeface="Arial" panose="020B0604020202020204" pitchFamily="34" charset="0"/>
              <a:buChar char="•"/>
            </a:pPr>
            <a:r>
              <a:rPr lang="en-GB" sz="2000" dirty="0" smtClean="0"/>
              <a:t>Union or Federal Government – Corporation Tax (CT), Personal Income Tax (PIT)</a:t>
            </a:r>
          </a:p>
          <a:p>
            <a:pPr lvl="0">
              <a:buFont typeface="Arial" panose="020B0604020202020204" pitchFamily="34" charset="0"/>
              <a:buChar char="•"/>
            </a:pPr>
            <a:r>
              <a:rPr lang="en-GB" sz="2000" dirty="0" smtClean="0"/>
              <a:t>States – Value Added Tax (ICMS)</a:t>
            </a:r>
          </a:p>
          <a:p>
            <a:pPr lvl="0">
              <a:buFont typeface="Arial" panose="020B0604020202020204" pitchFamily="34" charset="0"/>
              <a:buChar char="•"/>
            </a:pPr>
            <a:r>
              <a:rPr lang="en-GB" sz="2000" dirty="0" smtClean="0"/>
              <a:t>Municipalities  Local Services tax Property and real estate</a:t>
            </a:r>
          </a:p>
          <a:p>
            <a:pPr marL="0" lvl="0" indent="0">
              <a:buNone/>
            </a:pPr>
            <a:r>
              <a:rPr lang="en-GB" sz="2000" dirty="0" smtClean="0"/>
              <a:t>The bias is for Indirect tax not direct tax and the Indirect tax is complex and at subnational level. Attempt to simplify VAT have had a recent set-back</a:t>
            </a:r>
          </a:p>
          <a:p>
            <a:pPr lvl="0">
              <a:buFont typeface="Arial" panose="020B0604020202020204" pitchFamily="34" charset="0"/>
              <a:buChar char="•"/>
            </a:pPr>
            <a:endParaRPr lang="en-GB" dirty="0" smtClean="0"/>
          </a:p>
          <a:p>
            <a:pPr marL="0" indent="0">
              <a:buNone/>
            </a:pPr>
            <a:endParaRPr lang="en-US" dirty="0"/>
          </a:p>
        </p:txBody>
      </p:sp>
      <p:sp>
        <p:nvSpPr>
          <p:cNvPr id="4" name="Rectangle 3"/>
          <p:cNvSpPr/>
          <p:nvPr/>
        </p:nvSpPr>
        <p:spPr>
          <a:xfrm>
            <a:off x="2286000" y="2967335"/>
            <a:ext cx="4572000" cy="369332"/>
          </a:xfrm>
          <a:prstGeom prst="rect">
            <a:avLst/>
          </a:prstGeom>
        </p:spPr>
        <p:txBody>
          <a:bodyPr>
            <a:spAutoFit/>
          </a:bodyPr>
          <a:lstStyle/>
          <a:p>
            <a:endParaRPr lang="en-GB" b="1" dirty="0"/>
          </a:p>
        </p:txBody>
      </p:sp>
    </p:spTree>
    <p:extLst>
      <p:ext uri="{BB962C8B-B14F-4D97-AF65-F5344CB8AC3E}">
        <p14:creationId xmlns:p14="http://schemas.microsoft.com/office/powerpoint/2010/main" val="16552510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India</a:t>
            </a:r>
            <a:r>
              <a:rPr lang="en-GB" b="1" dirty="0"/>
              <a:t/>
            </a:r>
            <a:br>
              <a:rPr lang="en-GB" b="1" dirty="0"/>
            </a:b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India </a:t>
            </a:r>
            <a:r>
              <a:rPr lang="en-GB" dirty="0"/>
              <a:t>has a well-developed tax structure with clearly demarcated authority between Central and State Governments and local bodies. </a:t>
            </a:r>
          </a:p>
          <a:p>
            <a:pPr>
              <a:buFont typeface="Arial" panose="020B0604020202020204" pitchFamily="34" charset="0"/>
              <a:buChar char="•"/>
            </a:pPr>
            <a:r>
              <a:rPr lang="en-GB" dirty="0"/>
              <a:t>The Central Government levies taxes on income (except tax on agricultural income, which the State Governments can levy as well), customs duties, central excise and service tax. </a:t>
            </a:r>
          </a:p>
          <a:p>
            <a:pPr>
              <a:buFont typeface="Arial" panose="020B0604020202020204" pitchFamily="34" charset="0"/>
              <a:buChar char="•"/>
            </a:pPr>
            <a:r>
              <a:rPr lang="en-GB" dirty="0"/>
              <a:t>The state governments levy Value Added Tax (VAT), (Sales tax in States where VAT is not yet in force), stamp duty, State Excise, land revenue (Mineral rights), local consumption taxes, Road vehicles tax, Personal Income Tax on professions, trades, callings and employment and Capital taxes. </a:t>
            </a:r>
          </a:p>
          <a:p>
            <a:pPr>
              <a:buFont typeface="Arial" panose="020B0604020202020204" pitchFamily="34" charset="0"/>
              <a:buChar char="•"/>
            </a:pPr>
            <a:r>
              <a:rPr lang="en-GB" dirty="0"/>
              <a:t>Local bodies are empowered to levy tax on properties and charge for provision of services and utilities like water supply, drainage etc.</a:t>
            </a:r>
          </a:p>
        </p:txBody>
      </p:sp>
    </p:spTree>
    <p:extLst>
      <p:ext uri="{BB962C8B-B14F-4D97-AF65-F5344CB8AC3E}">
        <p14:creationId xmlns:p14="http://schemas.microsoft.com/office/powerpoint/2010/main" val="15051119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India</a:t>
            </a:r>
            <a:r>
              <a:rPr lang="en-GB" b="1" dirty="0"/>
              <a:t/>
            </a:r>
            <a:br>
              <a:rPr lang="en-GB" b="1" dirty="0"/>
            </a:br>
            <a:endParaRPr lang="en-US" dirty="0"/>
          </a:p>
        </p:txBody>
      </p:sp>
      <p:sp>
        <p:nvSpPr>
          <p:cNvPr id="3" name="Content Placeholder 2"/>
          <p:cNvSpPr>
            <a:spLocks noGrp="1"/>
          </p:cNvSpPr>
          <p:nvPr>
            <p:ph idx="1"/>
          </p:nvPr>
        </p:nvSpPr>
        <p:spPr>
          <a:xfrm>
            <a:off x="779463" y="1786792"/>
            <a:ext cx="7583488" cy="4007224"/>
          </a:xfrm>
        </p:spPr>
        <p:txBody>
          <a:bodyPr>
            <a:noAutofit/>
          </a:bodyPr>
          <a:lstStyle/>
          <a:p>
            <a:pPr marL="0" indent="0">
              <a:lnSpc>
                <a:spcPct val="120000"/>
              </a:lnSpc>
              <a:spcBef>
                <a:spcPts val="0"/>
              </a:spcBef>
              <a:buNone/>
            </a:pPr>
            <a:r>
              <a:rPr lang="en-GB" sz="1800" dirty="0"/>
              <a:t>The Indian tax structure has led to a number of problems:</a:t>
            </a:r>
          </a:p>
          <a:p>
            <a:pPr marL="0" indent="0">
              <a:lnSpc>
                <a:spcPct val="120000"/>
              </a:lnSpc>
              <a:spcBef>
                <a:spcPts val="0"/>
              </a:spcBef>
              <a:buNone/>
            </a:pPr>
            <a:r>
              <a:rPr lang="en-GB" sz="1800" dirty="0"/>
              <a:t>•	Multiplicity of taxes</a:t>
            </a:r>
            <a:r>
              <a:rPr lang="en-GB" sz="1800" dirty="0" smtClean="0"/>
              <a:t>:.</a:t>
            </a:r>
            <a:endParaRPr lang="en-GB" sz="1800" dirty="0"/>
          </a:p>
          <a:p>
            <a:pPr marL="0" indent="0">
              <a:lnSpc>
                <a:spcPct val="120000"/>
              </a:lnSpc>
              <a:spcBef>
                <a:spcPts val="0"/>
              </a:spcBef>
              <a:buNone/>
            </a:pPr>
            <a:r>
              <a:rPr lang="en-GB" sz="1800" dirty="0"/>
              <a:t>•	Dominance of Indirect taxes:  </a:t>
            </a:r>
            <a:endParaRPr lang="en-GB" sz="1800" dirty="0" smtClean="0"/>
          </a:p>
          <a:p>
            <a:pPr marL="0" indent="0">
              <a:lnSpc>
                <a:spcPct val="120000"/>
              </a:lnSpc>
              <a:spcBef>
                <a:spcPts val="0"/>
              </a:spcBef>
              <a:buNone/>
            </a:pPr>
            <a:r>
              <a:rPr lang="en-GB" sz="1800" dirty="0" smtClean="0"/>
              <a:t>•</a:t>
            </a:r>
            <a:r>
              <a:rPr lang="en-GB" sz="1800" dirty="0"/>
              <a:t>	</a:t>
            </a:r>
            <a:r>
              <a:rPr lang="en-GB" sz="1800" dirty="0" smtClean="0"/>
              <a:t>Ad-</a:t>
            </a:r>
            <a:r>
              <a:rPr lang="en-GB" sz="1800" dirty="0" err="1" smtClean="0"/>
              <a:t>hocism</a:t>
            </a:r>
            <a:r>
              <a:rPr lang="en-GB" sz="1800" dirty="0"/>
              <a:t>:  </a:t>
            </a:r>
            <a:endParaRPr lang="en-GB" sz="1800" dirty="0" smtClean="0"/>
          </a:p>
          <a:p>
            <a:pPr marL="0" indent="0">
              <a:lnSpc>
                <a:spcPct val="120000"/>
              </a:lnSpc>
              <a:spcBef>
                <a:spcPts val="0"/>
              </a:spcBef>
              <a:buNone/>
            </a:pPr>
            <a:r>
              <a:rPr lang="en-GB" sz="1800" dirty="0" smtClean="0"/>
              <a:t>•</a:t>
            </a:r>
            <a:r>
              <a:rPr lang="en-GB" sz="1800" dirty="0"/>
              <a:t>	Complexity and corruption</a:t>
            </a:r>
            <a:r>
              <a:rPr lang="en-GB" sz="1800" dirty="0" smtClean="0"/>
              <a:t>:</a:t>
            </a:r>
            <a:endParaRPr lang="en-GB" sz="1800" dirty="0"/>
          </a:p>
          <a:p>
            <a:pPr marL="0" indent="0">
              <a:lnSpc>
                <a:spcPct val="120000"/>
              </a:lnSpc>
              <a:spcBef>
                <a:spcPts val="0"/>
              </a:spcBef>
              <a:buNone/>
            </a:pPr>
            <a:r>
              <a:rPr lang="en-GB" sz="1800" dirty="0"/>
              <a:t>•	Imbalance </a:t>
            </a:r>
            <a:r>
              <a:rPr lang="en-GB" sz="1800" dirty="0" smtClean="0"/>
              <a:t>in the tax system.</a:t>
            </a:r>
            <a:endParaRPr lang="en-GB" sz="1800" dirty="0"/>
          </a:p>
          <a:p>
            <a:pPr marL="0" indent="0">
              <a:lnSpc>
                <a:spcPct val="120000"/>
              </a:lnSpc>
              <a:spcBef>
                <a:spcPts val="0"/>
              </a:spcBef>
              <a:buNone/>
            </a:pPr>
            <a:r>
              <a:rPr lang="en-GB" sz="1800" dirty="0" smtClean="0"/>
              <a:t>In </a:t>
            </a:r>
            <a:r>
              <a:rPr lang="en-GB" sz="1800" dirty="0"/>
              <a:t>last 10-25 years, t</a:t>
            </a:r>
            <a:r>
              <a:rPr lang="en-GB" sz="1800" dirty="0" smtClean="0"/>
              <a:t>he Indian </a:t>
            </a:r>
            <a:r>
              <a:rPr lang="en-GB" sz="1800" dirty="0"/>
              <a:t>taxation system has undergone tremendous reforms. The tax rates have been rationalized and tax laws have been simplified resulting in better compliance, ease of tax payment and better enforcement. </a:t>
            </a:r>
            <a:endParaRPr lang="en-GB" sz="1800" dirty="0" smtClean="0"/>
          </a:p>
          <a:p>
            <a:pPr marL="0" indent="0">
              <a:lnSpc>
                <a:spcPct val="120000"/>
              </a:lnSpc>
              <a:spcBef>
                <a:spcPts val="0"/>
              </a:spcBef>
              <a:buNone/>
            </a:pPr>
            <a:endParaRPr lang="en-GB" sz="1800" dirty="0"/>
          </a:p>
          <a:p>
            <a:pPr marL="0" indent="0">
              <a:lnSpc>
                <a:spcPct val="120000"/>
              </a:lnSpc>
              <a:spcBef>
                <a:spcPts val="0"/>
              </a:spcBef>
              <a:buNone/>
            </a:pPr>
            <a:r>
              <a:rPr lang="en-GB" sz="1800" dirty="0" smtClean="0"/>
              <a:t>The </a:t>
            </a:r>
            <a:r>
              <a:rPr lang="en-GB" sz="1800" dirty="0"/>
              <a:t>process of rationalization of tax administration is </a:t>
            </a:r>
            <a:r>
              <a:rPr lang="en-GB" sz="1800" dirty="0" smtClean="0"/>
              <a:t>still ongoing </a:t>
            </a:r>
            <a:r>
              <a:rPr lang="en-GB" sz="1800" dirty="0"/>
              <a:t>in India especially in the area of VAT and </a:t>
            </a:r>
            <a:r>
              <a:rPr lang="en-GB" sz="1800" dirty="0" smtClean="0"/>
              <a:t>GST, though planned changes recently failed to get approval.</a:t>
            </a:r>
            <a:endParaRPr lang="en-GB" sz="1800" dirty="0"/>
          </a:p>
        </p:txBody>
      </p:sp>
    </p:spTree>
    <p:extLst>
      <p:ext uri="{BB962C8B-B14F-4D97-AF65-F5344CB8AC3E}">
        <p14:creationId xmlns:p14="http://schemas.microsoft.com/office/powerpoint/2010/main" val="11677916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Canada</a:t>
            </a:r>
            <a:r>
              <a:rPr lang="en-GB" b="1" dirty="0"/>
              <a:t/>
            </a:r>
            <a:br>
              <a:rPr lang="en-GB" b="1" dirty="0"/>
            </a:b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endParaRPr lang="en-US" dirty="0"/>
          </a:p>
        </p:txBody>
      </p:sp>
      <p:sp>
        <p:nvSpPr>
          <p:cNvPr id="5" name="Rectangle 4"/>
          <p:cNvSpPr/>
          <p:nvPr/>
        </p:nvSpPr>
        <p:spPr>
          <a:xfrm>
            <a:off x="523746" y="1630847"/>
            <a:ext cx="8094921" cy="5113195"/>
          </a:xfrm>
          <a:prstGeom prst="rect">
            <a:avLst/>
          </a:prstGeom>
        </p:spPr>
        <p:txBody>
          <a:bodyPr wrap="square">
            <a:spAutoFit/>
          </a:bodyPr>
          <a:lstStyle/>
          <a:p>
            <a:pPr>
              <a:lnSpc>
                <a:spcPct val="107000"/>
              </a:lnSpc>
              <a:spcAft>
                <a:spcPts val="800"/>
              </a:spcAft>
            </a:pPr>
            <a:r>
              <a:rPr lang="en-GB" sz="2000" dirty="0">
                <a:ea typeface="Calibri" panose="020F0502020204030204" pitchFamily="34" charset="0"/>
                <a:cs typeface="Times New Roman" panose="02020603050405020304" pitchFamily="18" charset="0"/>
              </a:rPr>
              <a:t>Taxation in Canada is a shared responsibility between the federal government and the various provincial and territorial legislatures. </a:t>
            </a:r>
            <a:endParaRPr lang="en-GB" sz="2000" dirty="0" smtClean="0">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r>
              <a:rPr lang="en-GB" sz="2000" dirty="0" smtClean="0">
                <a:ea typeface="Calibri" panose="020F0502020204030204" pitchFamily="34" charset="0"/>
                <a:cs typeface="Times New Roman" panose="02020603050405020304" pitchFamily="18" charset="0"/>
              </a:rPr>
              <a:t>Under </a:t>
            </a:r>
            <a:r>
              <a:rPr lang="en-GB" sz="2000" dirty="0">
                <a:ea typeface="Calibri" panose="020F0502020204030204" pitchFamily="34" charset="0"/>
                <a:cs typeface="Times New Roman" panose="02020603050405020304" pitchFamily="18" charset="0"/>
              </a:rPr>
              <a:t>the Constitution Act, 1867, taxation powers are vested in the Parliament of Canada </a:t>
            </a:r>
            <a:r>
              <a:rPr lang="en-GB" sz="2000" dirty="0" smtClean="0">
                <a:ea typeface="Calibri" panose="020F0502020204030204" pitchFamily="34" charset="0"/>
                <a:cs typeface="Times New Roman" panose="02020603050405020304" pitchFamily="18" charset="0"/>
              </a:rPr>
              <a:t>for ‘The </a:t>
            </a:r>
            <a:r>
              <a:rPr lang="en-GB" sz="2000" dirty="0">
                <a:ea typeface="Calibri" panose="020F0502020204030204" pitchFamily="34" charset="0"/>
                <a:cs typeface="Times New Roman" panose="02020603050405020304" pitchFamily="18" charset="0"/>
              </a:rPr>
              <a:t>raising of Money by any Mode or System of Taxation</a:t>
            </a:r>
            <a:r>
              <a:rPr lang="en-GB" sz="2000" dirty="0" smtClean="0">
                <a:ea typeface="Calibri" panose="020F0502020204030204" pitchFamily="34" charset="0"/>
                <a:cs typeface="Times New Roman" panose="02020603050405020304" pitchFamily="18" charset="0"/>
              </a:rPr>
              <a:t>.’</a:t>
            </a:r>
            <a:endParaRPr lang="en-GB" sz="2000" dirty="0">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r>
              <a:rPr lang="en-GB" sz="2000" dirty="0">
                <a:ea typeface="Calibri" panose="020F0502020204030204" pitchFamily="34" charset="0"/>
                <a:cs typeface="Times New Roman" panose="02020603050405020304" pitchFamily="18" charset="0"/>
              </a:rPr>
              <a:t>The provincial legislatures have a more restricted authority </a:t>
            </a:r>
            <a:r>
              <a:rPr lang="en-GB" sz="2000" dirty="0" smtClean="0">
                <a:ea typeface="Calibri" panose="020F0502020204030204" pitchFamily="34" charset="0"/>
                <a:cs typeface="Times New Roman" panose="02020603050405020304" pitchFamily="18" charset="0"/>
              </a:rPr>
              <a:t>for: ‘Direct </a:t>
            </a:r>
            <a:r>
              <a:rPr lang="en-GB" sz="2000" dirty="0">
                <a:ea typeface="Calibri" panose="020F0502020204030204" pitchFamily="34" charset="0"/>
                <a:cs typeface="Times New Roman" panose="02020603050405020304" pitchFamily="18" charset="0"/>
              </a:rPr>
              <a:t>Taxation within the Province </a:t>
            </a:r>
            <a:r>
              <a:rPr lang="en-GB" sz="2000" dirty="0" smtClean="0">
                <a:ea typeface="Calibri" panose="020F0502020204030204" pitchFamily="34" charset="0"/>
                <a:cs typeface="Times New Roman" panose="02020603050405020304" pitchFamily="18" charset="0"/>
              </a:rPr>
              <a:t>for the </a:t>
            </a:r>
            <a:r>
              <a:rPr lang="en-GB" sz="2000" dirty="0">
                <a:ea typeface="Calibri" panose="020F0502020204030204" pitchFamily="34" charset="0"/>
                <a:cs typeface="Times New Roman" panose="02020603050405020304" pitchFamily="18" charset="0"/>
              </a:rPr>
              <a:t>raising of a Revenue for Provincial </a:t>
            </a:r>
            <a:r>
              <a:rPr lang="en-GB" sz="2000" dirty="0" smtClean="0">
                <a:ea typeface="Calibri" panose="020F0502020204030204" pitchFamily="34" charset="0"/>
                <a:cs typeface="Times New Roman" panose="02020603050405020304" pitchFamily="18" charset="0"/>
              </a:rPr>
              <a:t>Purposes and Shop</a:t>
            </a:r>
            <a:r>
              <a:rPr lang="en-GB" sz="2000" dirty="0">
                <a:ea typeface="Calibri" panose="020F0502020204030204" pitchFamily="34" charset="0"/>
                <a:cs typeface="Times New Roman" panose="02020603050405020304" pitchFamily="18" charset="0"/>
              </a:rPr>
              <a:t>, Saloon, Tavern, Auctioneer, and other Licences in order to the raising of a Revenue for Provincial, Local, or Municipal Purposes.</a:t>
            </a:r>
          </a:p>
          <a:p>
            <a:pPr marL="342900" indent="-342900">
              <a:lnSpc>
                <a:spcPct val="107000"/>
              </a:lnSpc>
              <a:spcAft>
                <a:spcPts val="800"/>
              </a:spcAft>
              <a:buFont typeface="Arial" panose="020B0604020202020204" pitchFamily="34" charset="0"/>
              <a:buChar char="•"/>
            </a:pPr>
            <a:r>
              <a:rPr lang="en-GB" sz="2000" dirty="0" smtClean="0">
                <a:ea typeface="Calibri" panose="020F0502020204030204" pitchFamily="34" charset="0"/>
                <a:cs typeface="Times New Roman" panose="02020603050405020304" pitchFamily="18" charset="0"/>
              </a:rPr>
              <a:t>In </a:t>
            </a:r>
            <a:r>
              <a:rPr lang="en-GB" sz="2000" dirty="0">
                <a:ea typeface="Calibri" panose="020F0502020204030204" pitchFamily="34" charset="0"/>
                <a:cs typeface="Times New Roman" panose="02020603050405020304" pitchFamily="18" charset="0"/>
              </a:rPr>
              <a:t>turn, the provincial legislatures have authorized municipal councils to levy specific types of direct tax, such as property tax.</a:t>
            </a:r>
          </a:p>
          <a:p>
            <a:pPr>
              <a:lnSpc>
                <a:spcPct val="107000"/>
              </a:lnSpc>
              <a:spcAft>
                <a:spcPts val="800"/>
              </a:spcAft>
            </a:pPr>
            <a:r>
              <a:rPr lang="en-GB" dirty="0" smtClean="0">
                <a:ea typeface="Calibri" panose="020F0502020204030204" pitchFamily="34" charset="0"/>
                <a:cs typeface="Times New Roman" panose="02020603050405020304" pitchFamily="18" charset="0"/>
              </a:rPr>
              <a:t>There is a Federal tax authority which enters into agreements with provinces to collect some taxes on their behalf and remit the same.</a:t>
            </a:r>
            <a:endParaRPr lang="en-GB"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07842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ixel">
  <a:themeElements>
    <a:clrScheme name="Custom 10">
      <a:dk1>
        <a:srgbClr val="008040"/>
      </a:dk1>
      <a:lt1>
        <a:sysClr val="window" lastClr="FFFFFF"/>
      </a:lt1>
      <a:dk2>
        <a:srgbClr val="09213B"/>
      </a:dk2>
      <a:lt2>
        <a:srgbClr val="008040"/>
      </a:lt2>
      <a:accent1>
        <a:srgbClr val="008040"/>
      </a:accent1>
      <a:accent2>
        <a:srgbClr val="244A58"/>
      </a:accent2>
      <a:accent3>
        <a:srgbClr val="008040"/>
      </a:accent3>
      <a:accent4>
        <a:srgbClr val="008040"/>
      </a:accent4>
      <a:accent5>
        <a:srgbClr val="008040"/>
      </a:accent5>
      <a:accent6>
        <a:srgbClr val="C00000"/>
      </a:accent6>
      <a:hlink>
        <a:srgbClr val="008040"/>
      </a:hlink>
      <a:folHlink>
        <a:srgbClr val="008040"/>
      </a:folHlink>
    </a:clrScheme>
    <a:fontScheme name="Pixel">
      <a:majorFont>
        <a:latin typeface="Corbel"/>
        <a:ea typeface=""/>
        <a:cs typeface=""/>
        <a:font script="Jpan" typeface="メイリオ"/>
        <a:font script="Hans" typeface="宋体"/>
        <a:font script="Hant" typeface="新細明體"/>
      </a:majorFont>
      <a:minorFont>
        <a:latin typeface="Corbel"/>
        <a:ea typeface=""/>
        <a:cs typeface=""/>
        <a:font script="Jpan" typeface="メイリオ"/>
        <a:font script="Hans" typeface="宋体"/>
        <a:font script="Hant" typeface="新細明體"/>
      </a:minorFont>
    </a:fontScheme>
    <a:fmtScheme name="Pixel">
      <a:fillStyleLst>
        <a:solidFill>
          <a:schemeClr val="phClr"/>
        </a:solidFill>
        <a:solidFill>
          <a:schemeClr val="phClr">
            <a:satMod val="150000"/>
          </a:schemeClr>
        </a:solidFill>
        <a:solidFill>
          <a:schemeClr val="phClr">
            <a:shade val="80000"/>
            <a:lumMod val="90000"/>
          </a:scheme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50800" cap="flat" cmpd="sng" algn="ctr">
          <a:solidFill>
            <a:schemeClr val="phClr">
              <a:alpha val="80000"/>
            </a:schemeClr>
          </a:solidFill>
          <a:prstDash val="solid"/>
        </a:ln>
      </a:lnStyleLst>
      <a:effectStyleLst>
        <a:effectStyle>
          <a:effectLst/>
        </a:effectStyle>
        <a:effectStyle>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a:effectStyle>
        <a:effectStyle>
          <a:effectLst>
            <a:outerShdw blurRad="63500" dist="38100" dir="3600000" sx="103000" sy="103000" rotWithShape="0">
              <a:srgbClr val="000000">
                <a:alpha val="60000"/>
              </a:srgbClr>
            </a:outerShdw>
          </a:effectLst>
          <a:scene3d>
            <a:camera prst="orthographicFront">
              <a:rot lat="0" lon="0" rev="0"/>
            </a:camera>
            <a:lightRig rig="flat" dir="t">
              <a:rot lat="0" lon="0" rev="5400000"/>
            </a:lightRig>
          </a:scene3d>
          <a:sp3d prstMaterial="softmetal">
            <a:bevelT w="63500" h="38100"/>
          </a:sp3d>
        </a:effectStyle>
      </a:effectStyleLst>
      <a:bgFillStyleLst>
        <a:solidFill>
          <a:schemeClr val="phClr"/>
        </a:solidFill>
        <a:gradFill rotWithShape="1">
          <a:gsLst>
            <a:gs pos="0">
              <a:schemeClr val="phClr">
                <a:tint val="100000"/>
                <a:shade val="95000"/>
                <a:satMod val="350000"/>
              </a:schemeClr>
            </a:gs>
            <a:gs pos="100000">
              <a:schemeClr val="phClr">
                <a:shade val="20000"/>
                <a:satMod val="150000"/>
              </a:schemeClr>
            </a:gs>
          </a:gsLst>
          <a:lin ang="5400000" scaled="0"/>
        </a:gradFill>
        <a:blipFill rotWithShape="1">
          <a:blip xmlns:r="http://schemas.openxmlformats.org/officeDocument/2006/relationships" r:embed="rId1">
            <a:duotone>
              <a:schemeClr val="phClr">
                <a:shade val="1000"/>
                <a:satMod val="400000"/>
              </a:schemeClr>
              <a:schemeClr val="phClr">
                <a:tint val="50000"/>
                <a:satMod val="4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Pixel.thmx</Template>
  <TotalTime>9009</TotalTime>
  <Words>2092</Words>
  <Application>Microsoft Office PowerPoint</Application>
  <PresentationFormat>On-screen Show (4:3)</PresentationFormat>
  <Paragraphs>145</Paragraphs>
  <Slides>21</Slides>
  <Notes>10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Pixel</vt:lpstr>
      <vt:lpstr>PowerPoint Presentation</vt:lpstr>
      <vt:lpstr>International Case Studies of IGR Reform and Practical Measures for States’ consideration at the  IGR National Peer Learning Event 16/17 November 2015 Abuja, Nigeria  Dr Mark Abani, ACTI, ACIMAN, FNIM, FICA Tax Consultant </vt:lpstr>
      <vt:lpstr>IGR: What is it and  why it is important.</vt:lpstr>
      <vt:lpstr>IGR: The Legislation and Rules.</vt:lpstr>
      <vt:lpstr>International Experiences</vt:lpstr>
      <vt:lpstr>Brazil </vt:lpstr>
      <vt:lpstr> India </vt:lpstr>
      <vt:lpstr> India </vt:lpstr>
      <vt:lpstr> Canada </vt:lpstr>
      <vt:lpstr>IGR Revenue improvement internationally</vt:lpstr>
      <vt:lpstr>Learning from others:  Practical lessons and steps</vt:lpstr>
      <vt:lpstr>Learning from others:  Practical lessons and steps</vt:lpstr>
      <vt:lpstr>Learning from others:  Practical lessons and steps</vt:lpstr>
      <vt:lpstr>Learning from others:  Practical lessons and steps</vt:lpstr>
      <vt:lpstr>Learning from others:  Practical lessons and steps</vt:lpstr>
      <vt:lpstr>Learning from others:  Practical lessons and steps</vt:lpstr>
      <vt:lpstr>Learning from others:  Practical lessons and steps</vt:lpstr>
      <vt:lpstr>Learning from others:  Practical lessons and steps</vt:lpstr>
      <vt:lpstr>Learning from others:  Practical lessons and steps</vt:lpstr>
      <vt:lpstr>Conclusion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IGR Event</dc:title>
  <dc:creator>Margarita Aswani</dc:creator>
  <cp:lastModifiedBy>Chioma</cp:lastModifiedBy>
  <cp:revision>167</cp:revision>
  <cp:lastPrinted>2016-03-15T09:51:18Z</cp:lastPrinted>
  <dcterms:created xsi:type="dcterms:W3CDTF">2015-09-10T12:17:44Z</dcterms:created>
  <dcterms:modified xsi:type="dcterms:W3CDTF">2016-03-18T08:14:29Z</dcterms:modified>
</cp:coreProperties>
</file>